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61" r:id="rId3"/>
    <p:sldId id="259" r:id="rId4"/>
    <p:sldId id="262" r:id="rId5"/>
    <p:sldId id="263" r:id="rId6"/>
    <p:sldId id="264" r:id="rId7"/>
    <p:sldId id="299" r:id="rId8"/>
    <p:sldId id="289" r:id="rId9"/>
    <p:sldId id="286" r:id="rId10"/>
    <p:sldId id="285" r:id="rId11"/>
    <p:sldId id="290" r:id="rId12"/>
    <p:sldId id="291" r:id="rId13"/>
    <p:sldId id="287" r:id="rId14"/>
    <p:sldId id="293" r:id="rId15"/>
    <p:sldId id="295" r:id="rId16"/>
    <p:sldId id="294" r:id="rId17"/>
    <p:sldId id="265" r:id="rId18"/>
    <p:sldId id="301" r:id="rId19"/>
    <p:sldId id="302" r:id="rId20"/>
    <p:sldId id="303" r:id="rId21"/>
    <p:sldId id="307" r:id="rId22"/>
    <p:sldId id="308" r:id="rId23"/>
    <p:sldId id="267" r:id="rId24"/>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7125"/>
    <a:srgbClr val="C5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62" autoAdjust="0"/>
    <p:restoredTop sz="90909" autoAdjust="0"/>
  </p:normalViewPr>
  <p:slideViewPr>
    <p:cSldViewPr>
      <p:cViewPr>
        <p:scale>
          <a:sx n="113" d="100"/>
          <a:sy n="113" d="100"/>
        </p:scale>
        <p:origin x="-15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ea typeface="ＭＳ Ｐゴシック" pitchFamily="84" charset="-128"/>
                <a:cs typeface="+mn-cs"/>
              </a:defRPr>
            </a:lvl1pPr>
          </a:lstStyle>
          <a:p>
            <a:pPr>
              <a:defRPr/>
            </a:pPr>
            <a:endParaRPr lang="en-US"/>
          </a:p>
        </p:txBody>
      </p:sp>
      <p:sp>
        <p:nvSpPr>
          <p:cNvPr id="71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p>
        </p:txBody>
      </p:sp>
      <p:sp>
        <p:nvSpPr>
          <p:cNvPr id="71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ea typeface="ＭＳ Ｐゴシック" pitchFamily="84" charset="-128"/>
                <a:cs typeface="+mn-cs"/>
              </a:defRPr>
            </a:lvl1pPr>
          </a:lstStyle>
          <a:p>
            <a:pPr>
              <a:defRPr/>
            </a:pPr>
            <a:endParaRPr lang="en-US"/>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27326FC7-092C-DC48-8260-1983F10035E5}" type="slidenum">
              <a:rPr lang="en-US"/>
              <a:pPr/>
              <a:t>‹#›</a:t>
            </a:fld>
            <a:endParaRPr lang="en-US"/>
          </a:p>
        </p:txBody>
      </p:sp>
    </p:spTree>
    <p:extLst>
      <p:ext uri="{BB962C8B-B14F-4D97-AF65-F5344CB8AC3E}">
        <p14:creationId xmlns:p14="http://schemas.microsoft.com/office/powerpoint/2010/main" val="4267227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ea typeface="ＭＳ Ｐゴシック" pitchFamily="84" charset="-128"/>
                <a:cs typeface="+mn-cs"/>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ea typeface="ＭＳ Ｐゴシック" pitchFamily="84" charset="-128"/>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7361B358-1D39-9F40-B791-AE14B9119689}" type="slidenum">
              <a:rPr lang="en-US"/>
              <a:pPr/>
              <a:t>‹#›</a:t>
            </a:fld>
            <a:endParaRPr lang="en-US"/>
          </a:p>
        </p:txBody>
      </p:sp>
    </p:spTree>
    <p:extLst>
      <p:ext uri="{BB962C8B-B14F-4D97-AF65-F5344CB8AC3E}">
        <p14:creationId xmlns:p14="http://schemas.microsoft.com/office/powerpoint/2010/main" val="3525368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3F92DE29-8490-3143-AEF6-9C3793F4D35B}" type="slidenum">
              <a:rPr lang="en-US" sz="1200"/>
              <a:pPr/>
              <a:t>1</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1985779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Iyanla Vanzant and Jack Canfield; being open to feedback. Interactive scenario (take of hands) </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53A25B9E-07AA-AD44-AFB7-D37BCF2306B3}" type="slidenum">
              <a:rPr lang="en-US" sz="1200"/>
              <a:pPr/>
              <a:t>10</a:t>
            </a:fld>
            <a:endParaRPr lang="en-US" sz="1200"/>
          </a:p>
        </p:txBody>
      </p:sp>
    </p:spTree>
    <p:extLst>
      <p:ext uri="{BB962C8B-B14F-4D97-AF65-F5344CB8AC3E}">
        <p14:creationId xmlns:p14="http://schemas.microsoft.com/office/powerpoint/2010/main" val="1340890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Story about building a legacy and looking at every moment to leave your imprint…no matter how small.</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57F3EF5D-B7DD-9649-AFF3-A892D0813910}" type="slidenum">
              <a:rPr lang="en-US" sz="1200"/>
              <a:pPr/>
              <a:t>11</a:t>
            </a:fld>
            <a:endParaRPr lang="en-US" sz="1200"/>
          </a:p>
        </p:txBody>
      </p:sp>
    </p:spTree>
    <p:extLst>
      <p:ext uri="{BB962C8B-B14F-4D97-AF65-F5344CB8AC3E}">
        <p14:creationId xmlns:p14="http://schemas.microsoft.com/office/powerpoint/2010/main" val="39821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Putting together systems: car, cd</a:t>
            </a:r>
            <a:r>
              <a:rPr lang="ja-JP" altLang="en-US">
                <a:ea typeface="ＭＳ Ｐゴシック" charset="0"/>
              </a:rPr>
              <a:t>’</a:t>
            </a:r>
            <a:r>
              <a:rPr lang="en-US">
                <a:ea typeface="ＭＳ Ｐゴシック" charset="0"/>
              </a:rPr>
              <a:t>s lectures, mastermind groups, books, etc.</a:t>
            </a: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A4A49AF6-17C6-4D4E-BB6E-E001F5715B28}" type="slidenum">
              <a:rPr lang="en-US" sz="1200"/>
              <a:pPr/>
              <a:t>12</a:t>
            </a:fld>
            <a:endParaRPr lang="en-US" sz="1200"/>
          </a:p>
        </p:txBody>
      </p:sp>
    </p:spTree>
    <p:extLst>
      <p:ext uri="{BB962C8B-B14F-4D97-AF65-F5344CB8AC3E}">
        <p14:creationId xmlns:p14="http://schemas.microsoft.com/office/powerpoint/2010/main" val="213515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Who will find you and your skills unique in the marketplace</a:t>
            </a:r>
          </a:p>
          <a:p>
            <a:pPr eaLnBrk="1" hangingPunct="1"/>
            <a:endParaRPr lang="en-US">
              <a:ea typeface="ＭＳ Ｐゴシック" charset="0"/>
            </a:endParaRPr>
          </a:p>
          <a:p>
            <a:pPr eaLnBrk="1" hangingPunct="1">
              <a:buFontTx/>
              <a:buChar char="•"/>
            </a:pPr>
            <a:r>
              <a:rPr lang="en-US">
                <a:ea typeface="ＭＳ Ｐゴシック" charset="0"/>
              </a:rPr>
              <a:t>How much do you know about your audience?</a:t>
            </a:r>
          </a:p>
          <a:p>
            <a:pPr eaLnBrk="1" hangingPunct="1"/>
            <a:endParaRPr lang="en-US">
              <a:ea typeface="ＭＳ Ｐゴシック" charset="0"/>
            </a:endParaRPr>
          </a:p>
          <a:p>
            <a:pPr eaLnBrk="1" hangingPunct="1">
              <a:buFontTx/>
              <a:buChar char="•"/>
            </a:pPr>
            <a:r>
              <a:rPr lang="en-US">
                <a:ea typeface="ＭＳ Ｐゴシック" charset="0"/>
              </a:rPr>
              <a:t>What is your audience reading?</a:t>
            </a:r>
          </a:p>
          <a:p>
            <a:pPr eaLnBrk="1" hangingPunct="1">
              <a:buFontTx/>
              <a:buChar char="•"/>
            </a:pPr>
            <a:endParaRPr lang="en-US">
              <a:ea typeface="ＭＳ Ｐゴシック" charset="0"/>
            </a:endParaRPr>
          </a:p>
          <a:p>
            <a:pPr eaLnBrk="1" hangingPunct="1">
              <a:buFontTx/>
              <a:buChar char="•"/>
            </a:pPr>
            <a:r>
              <a:rPr lang="en-US">
                <a:ea typeface="ＭＳ Ｐゴシック" charset="0"/>
              </a:rPr>
              <a:t>What clubs do they belong to?</a:t>
            </a:r>
          </a:p>
          <a:p>
            <a:pPr eaLnBrk="1" hangingPunct="1"/>
            <a:endParaRPr lang="en-US">
              <a:ea typeface="ＭＳ Ｐゴシック" charset="0"/>
            </a:endParaRPr>
          </a:p>
          <a:p>
            <a:pPr eaLnBrk="1" hangingPunct="1">
              <a:buFontTx/>
              <a:buChar char="•"/>
            </a:pPr>
            <a:r>
              <a:rPr lang="en-US">
                <a:ea typeface="ＭＳ Ｐゴシック" charset="0"/>
              </a:rPr>
              <a:t>What are they worried about?</a:t>
            </a:r>
          </a:p>
          <a:p>
            <a:pPr eaLnBrk="1" hangingPunct="1"/>
            <a:endParaRPr lang="en-US">
              <a:ea typeface="ＭＳ Ｐゴシック" charset="0"/>
            </a:endParaRPr>
          </a:p>
          <a:p>
            <a:pPr eaLnBrk="1" hangingPunct="1">
              <a:buFontTx/>
              <a:buChar char="•"/>
            </a:pPr>
            <a:r>
              <a:rPr lang="en-US">
                <a:ea typeface="ＭＳ Ｐゴシック" charset="0"/>
              </a:rPr>
              <a:t>What influences them?</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3F10145A-0D43-8B48-8478-A7F45D6F24BB}" type="slidenum">
              <a:rPr lang="en-US" sz="1200"/>
              <a:pPr/>
              <a:t>13</a:t>
            </a:fld>
            <a:endParaRPr lang="en-US" sz="1200"/>
          </a:p>
        </p:txBody>
      </p:sp>
    </p:spTree>
    <p:extLst>
      <p:ext uri="{BB962C8B-B14F-4D97-AF65-F5344CB8AC3E}">
        <p14:creationId xmlns:p14="http://schemas.microsoft.com/office/powerpoint/2010/main" val="3746435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Every team is going to be different because each and everyone of you has different needs. Who do you need to align with to help you get where you are going?</a:t>
            </a: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6FD846FF-B704-A744-9497-99614C4CFA89}" type="slidenum">
              <a:rPr lang="en-US" sz="1200"/>
              <a:pPr/>
              <a:t>14</a:t>
            </a:fld>
            <a:endParaRPr lang="en-US" sz="1200"/>
          </a:p>
        </p:txBody>
      </p:sp>
    </p:spTree>
    <p:extLst>
      <p:ext uri="{BB962C8B-B14F-4D97-AF65-F5344CB8AC3E}">
        <p14:creationId xmlns:p14="http://schemas.microsoft.com/office/powerpoint/2010/main" val="2815654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Give examples of office spaces, or people who live </a:t>
            </a:r>
            <a:r>
              <a:rPr lang="ja-JP" altLang="en-US">
                <a:ea typeface="ＭＳ Ｐゴシック" charset="0"/>
              </a:rPr>
              <a:t>“</a:t>
            </a:r>
            <a:r>
              <a:rPr lang="en-US">
                <a:ea typeface="ＭＳ Ｐゴシック" charset="0"/>
              </a:rPr>
              <a:t>double lives.</a:t>
            </a:r>
            <a:r>
              <a:rPr lang="ja-JP" altLang="en-US">
                <a:ea typeface="ＭＳ Ｐゴシック" charset="0"/>
              </a:rPr>
              <a:t>”</a:t>
            </a:r>
            <a:r>
              <a:rPr lang="en-US">
                <a:ea typeface="ＭＳ Ｐゴシック" charset="0"/>
              </a:rPr>
              <a:t> For example, people who say that their family is the most important thing in their life, but you find no evidence of them in their space.</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2BD31A5B-8460-184D-884A-A04D4EF76B7C}" type="slidenum">
              <a:rPr lang="en-US" sz="1200"/>
              <a:pPr/>
              <a:t>15</a:t>
            </a:fld>
            <a:endParaRPr lang="en-US" sz="1200"/>
          </a:p>
        </p:txBody>
      </p:sp>
    </p:spTree>
    <p:extLst>
      <p:ext uri="{BB962C8B-B14F-4D97-AF65-F5344CB8AC3E}">
        <p14:creationId xmlns:p14="http://schemas.microsoft.com/office/powerpoint/2010/main" val="4273994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Here is where we look at purpose.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3FD882FF-33F1-FC4F-84FD-58A93102817E}" type="slidenum">
              <a:rPr lang="en-US" sz="1200"/>
              <a:pPr/>
              <a:t>16</a:t>
            </a:fld>
            <a:endParaRPr lang="en-US" sz="1200"/>
          </a:p>
        </p:txBody>
      </p:sp>
    </p:spTree>
    <p:extLst>
      <p:ext uri="{BB962C8B-B14F-4D97-AF65-F5344CB8AC3E}">
        <p14:creationId xmlns:p14="http://schemas.microsoft.com/office/powerpoint/2010/main" val="2669467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F4410636-B763-4D4B-B2E7-5D9D84997D86}" type="slidenum">
              <a:rPr lang="en-US" sz="1200"/>
              <a:pPr/>
              <a:t>17</a:t>
            </a:fld>
            <a:endParaRPr lang="en-US" sz="1200"/>
          </a:p>
        </p:txBody>
      </p:sp>
    </p:spTree>
    <p:extLst>
      <p:ext uri="{BB962C8B-B14F-4D97-AF65-F5344CB8AC3E}">
        <p14:creationId xmlns:p14="http://schemas.microsoft.com/office/powerpoint/2010/main" val="583550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B07AFFDD-BF26-514F-83DE-F3B443F22AB3}" type="slidenum">
              <a:rPr lang="en-US" sz="1200"/>
              <a:pPr/>
              <a:t>18</a:t>
            </a:fld>
            <a:endParaRPr lang="en-US" sz="1200"/>
          </a:p>
        </p:txBody>
      </p:sp>
    </p:spTree>
    <p:extLst>
      <p:ext uri="{BB962C8B-B14F-4D97-AF65-F5344CB8AC3E}">
        <p14:creationId xmlns:p14="http://schemas.microsoft.com/office/powerpoint/2010/main" val="1699767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rPr>
              <a:t>One way to find out how others feel about you is to ask. The next time someone is referred to you, ask them what the referrer said </a:t>
            </a:r>
            <a:r>
              <a:rPr lang="en-US" i="1">
                <a:ea typeface="ＭＳ Ｐゴシック" charset="0"/>
              </a:rPr>
              <a:t>about you</a:t>
            </a:r>
            <a:r>
              <a:rPr lang="en-US">
                <a:ea typeface="ＭＳ Ｐゴシック" charset="0"/>
              </a:rPr>
              <a:t>.</a:t>
            </a:r>
          </a:p>
          <a:p>
            <a:r>
              <a:rPr lang="en-US">
                <a:ea typeface="ＭＳ Ｐゴシック" charset="0"/>
              </a:rPr>
              <a:t> </a:t>
            </a:r>
          </a:p>
          <a:p>
            <a:r>
              <a:rPr lang="en-US">
                <a:ea typeface="ＭＳ Ｐゴシック" charset="0"/>
              </a:rPr>
              <a:t>Start a </a:t>
            </a:r>
            <a:r>
              <a:rPr lang="ja-JP" altLang="en-US">
                <a:ea typeface="ＭＳ Ｐゴシック" charset="0"/>
              </a:rPr>
              <a:t>“</a:t>
            </a:r>
            <a:r>
              <a:rPr lang="en-US">
                <a:ea typeface="ＭＳ Ｐゴシック" charset="0"/>
              </a:rPr>
              <a:t>Wow File</a:t>
            </a:r>
            <a:r>
              <a:rPr lang="ja-JP" altLang="en-US">
                <a:ea typeface="ＭＳ Ｐゴシック" charset="0"/>
              </a:rPr>
              <a:t>”</a:t>
            </a:r>
            <a:r>
              <a:rPr lang="en-US">
                <a:ea typeface="ＭＳ Ｐゴシック" charset="0"/>
              </a:rPr>
              <a:t>: Pay attention to how others have personally branded themselves. Then, start a file of what you like:  articles, business cards, pictures, etc. You can use this for inspiration and ideas.</a:t>
            </a:r>
          </a:p>
          <a:p>
            <a:r>
              <a:rPr lang="en-US">
                <a:ea typeface="ＭＳ Ｐゴシック" charset="0"/>
              </a:rPr>
              <a:t> </a:t>
            </a:r>
          </a:p>
          <a:p>
            <a:r>
              <a:rPr lang="en-US">
                <a:ea typeface="ＭＳ Ｐゴシック" charset="0"/>
              </a:rPr>
              <a:t>Google Alert:  Once you have properly positioned yourself, sign up for Google Alerts and have them email you relevant industry information daily. Example:  I typed in </a:t>
            </a:r>
            <a:r>
              <a:rPr lang="ja-JP" altLang="en-US">
                <a:ea typeface="ＭＳ Ｐゴシック" charset="0"/>
              </a:rPr>
              <a:t>“</a:t>
            </a:r>
            <a:r>
              <a:rPr lang="en-US">
                <a:ea typeface="ＭＳ Ｐゴシック" charset="0"/>
              </a:rPr>
              <a:t>Personal Branding</a:t>
            </a:r>
            <a:r>
              <a:rPr lang="ja-JP" altLang="en-US">
                <a:ea typeface="ＭＳ Ｐゴシック" charset="0"/>
              </a:rPr>
              <a:t>”</a:t>
            </a:r>
            <a:r>
              <a:rPr lang="en-US">
                <a:ea typeface="ＭＳ Ｐゴシック" charset="0"/>
              </a:rPr>
              <a:t> and now get up-to-date information on an ongoing basis to help keep my finger on the pulse of the industry.</a:t>
            </a:r>
          </a:p>
          <a:p>
            <a:r>
              <a:rPr lang="en-US">
                <a:ea typeface="ＭＳ Ｐゴシック" charset="0"/>
              </a:rPr>
              <a:t> </a:t>
            </a:r>
          </a:p>
          <a:p>
            <a:r>
              <a:rPr lang="en-US">
                <a:ea typeface="ＭＳ Ｐゴシック" charset="0"/>
              </a:rPr>
              <a:t>Ask for feedback. Find out what your colleagues, family and friends see as your strengths, and then see if there is any consistency. If so, use that as the foundation for moving forward.</a:t>
            </a:r>
          </a:p>
          <a:p>
            <a:pPr eaLnBrk="1" hangingPunct="1"/>
            <a:endParaRPr lang="en-US">
              <a:ea typeface="ＭＳ Ｐゴシック"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3F911C19-D05B-E342-A863-880EE788B5F3}" type="slidenum">
              <a:rPr lang="en-US" sz="1200"/>
              <a:pPr/>
              <a:t>19</a:t>
            </a:fld>
            <a:endParaRPr lang="en-US" sz="1200"/>
          </a:p>
        </p:txBody>
      </p:sp>
    </p:spTree>
    <p:extLst>
      <p:ext uri="{BB962C8B-B14F-4D97-AF65-F5344CB8AC3E}">
        <p14:creationId xmlns:p14="http://schemas.microsoft.com/office/powerpoint/2010/main" val="3451163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12D7FEAA-A431-F642-96E7-2BBBA9F39D5E}" type="slidenum">
              <a:rPr lang="en-US" sz="1200"/>
              <a:pPr/>
              <a:t>2</a:t>
            </a:fld>
            <a:endParaRPr lang="en-US" sz="1200"/>
          </a:p>
        </p:txBody>
      </p:sp>
    </p:spTree>
    <p:extLst>
      <p:ext uri="{BB962C8B-B14F-4D97-AF65-F5344CB8AC3E}">
        <p14:creationId xmlns:p14="http://schemas.microsoft.com/office/powerpoint/2010/main" val="872565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00014FF4-F778-C44C-9556-0FA46879289E}" type="slidenum">
              <a:rPr lang="en-US" sz="1200"/>
              <a:pPr/>
              <a:t>20</a:t>
            </a:fld>
            <a:endParaRPr lang="en-US" sz="1200"/>
          </a:p>
        </p:txBody>
      </p:sp>
    </p:spTree>
    <p:extLst>
      <p:ext uri="{BB962C8B-B14F-4D97-AF65-F5344CB8AC3E}">
        <p14:creationId xmlns:p14="http://schemas.microsoft.com/office/powerpoint/2010/main" val="90730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C86B2E5C-0A09-644C-97C4-B4A1AD7E6BC2}" type="slidenum">
              <a:rPr lang="en-US" sz="1200"/>
              <a:pPr/>
              <a:t>21</a:t>
            </a:fld>
            <a:endParaRPr lang="en-US" sz="1200"/>
          </a:p>
        </p:txBody>
      </p:sp>
    </p:spTree>
    <p:extLst>
      <p:ext uri="{BB962C8B-B14F-4D97-AF65-F5344CB8AC3E}">
        <p14:creationId xmlns:p14="http://schemas.microsoft.com/office/powerpoint/2010/main" val="950721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
        <p:nvSpPr>
          <p:cNvPr id="55300"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r"/>
            <a:fld id="{95639128-852B-7E45-9E67-EB64D339D399}" type="slidenum">
              <a:rPr lang="en-US" sz="1200"/>
              <a:pPr algn="r"/>
              <a:t>22</a:t>
            </a:fld>
            <a:endParaRPr lang="en-US" sz="1200"/>
          </a:p>
        </p:txBody>
      </p:sp>
    </p:spTree>
    <p:extLst>
      <p:ext uri="{BB962C8B-B14F-4D97-AF65-F5344CB8AC3E}">
        <p14:creationId xmlns:p14="http://schemas.microsoft.com/office/powerpoint/2010/main" val="3549846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CC95B98A-0624-0944-B22C-63EB83B17915}" type="slidenum">
              <a:rPr lang="en-US" sz="1200"/>
              <a:pPr/>
              <a:t>23</a:t>
            </a:fld>
            <a:endParaRPr lang="en-US" sz="1200"/>
          </a:p>
        </p:txBody>
      </p:sp>
    </p:spTree>
    <p:extLst>
      <p:ext uri="{BB962C8B-B14F-4D97-AF65-F5344CB8AC3E}">
        <p14:creationId xmlns:p14="http://schemas.microsoft.com/office/powerpoint/2010/main" val="3491088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ea typeface="ＭＳ Ｐゴシック" charset="0"/>
              </a:rPr>
              <a:t>Call on 3-4 women to talk about their expectations of the workshop</a:t>
            </a:r>
          </a:p>
          <a:p>
            <a:pPr eaLnBrk="1" hangingPunct="1">
              <a:buFontTx/>
              <a:buChar char="•"/>
            </a:pPr>
            <a:endParaRPr lang="en-US">
              <a:ea typeface="ＭＳ Ｐゴシック"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D9E15BF2-3ED1-5F49-B8E0-4C48D5E2742A}" type="slidenum">
              <a:rPr lang="en-US" sz="1200"/>
              <a:pPr/>
              <a:t>3</a:t>
            </a:fld>
            <a:endParaRPr lang="en-US" sz="1200"/>
          </a:p>
        </p:txBody>
      </p:sp>
    </p:spTree>
    <p:extLst>
      <p:ext uri="{BB962C8B-B14F-4D97-AF65-F5344CB8AC3E}">
        <p14:creationId xmlns:p14="http://schemas.microsoft.com/office/powerpoint/2010/main" val="312092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Have you ever wondered what comes to mind when people mention your name? When your boss, a colleague or one of your clients brings your name up in a conversation? Every woman in here, at every level has a personal brand. And your brand impacts your ability to lead, get promotions or catapult your career at a fast pace. Strong brands reap grand rewards and will garner you tremendous long-term success.</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5C2C1E6E-0CAD-7740-9917-A3FC2E2AC14B}" type="slidenum">
              <a:rPr lang="en-US" sz="1200"/>
              <a:pPr/>
              <a:t>4</a:t>
            </a:fld>
            <a:endParaRPr lang="en-US" sz="1200"/>
          </a:p>
        </p:txBody>
      </p:sp>
    </p:spTree>
    <p:extLst>
      <p:ext uri="{BB962C8B-B14F-4D97-AF65-F5344CB8AC3E}">
        <p14:creationId xmlns:p14="http://schemas.microsoft.com/office/powerpoint/2010/main" val="591411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Ask yourself, how much time are you putting into your personal growth? Or, are you like many women that considers the needs of others before yourself? Ho much effort goes into your personal brand? Remember, people measure your personal brand by your behaviors everyday. They not only measure you by your results but also by how you produce those results. So whether your personal brand becomes effective or dies is directly linked to your everyday choices.</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82F09F28-CC46-A64A-9761-684D111D0C3F}" type="slidenum">
              <a:rPr lang="en-US" sz="1200"/>
              <a:pPr/>
              <a:t>5</a:t>
            </a:fld>
            <a:endParaRPr lang="en-US" sz="1200"/>
          </a:p>
        </p:txBody>
      </p:sp>
    </p:spTree>
    <p:extLst>
      <p:ext uri="{BB962C8B-B14F-4D97-AF65-F5344CB8AC3E}">
        <p14:creationId xmlns:p14="http://schemas.microsoft.com/office/powerpoint/2010/main" val="3756753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If you are leading a lie, it will eventually come out. If you aren</a:t>
            </a:r>
            <a:r>
              <a:rPr lang="ja-JP" altLang="en-US">
                <a:ea typeface="ＭＳ Ｐゴシック" charset="0"/>
              </a:rPr>
              <a:t>’</a:t>
            </a:r>
            <a:r>
              <a:rPr lang="en-US">
                <a:ea typeface="ＭＳ Ｐゴシック" charset="0"/>
              </a:rPr>
              <a:t>t as great as you say you are eventually, it will come out. Personal branding takes time and must be based on the </a:t>
            </a:r>
            <a:r>
              <a:rPr lang="ja-JP" altLang="en-US">
                <a:ea typeface="ＭＳ Ｐゴシック" charset="0"/>
              </a:rPr>
              <a:t>“</a:t>
            </a:r>
            <a:r>
              <a:rPr lang="en-US">
                <a:ea typeface="ＭＳ Ｐゴシック" charset="0"/>
              </a:rPr>
              <a:t>truth.</a:t>
            </a:r>
            <a:r>
              <a:rPr lang="ja-JP" altLang="en-US">
                <a:ea typeface="ＭＳ Ｐゴシック" charset="0"/>
              </a:rPr>
              <a:t>”</a:t>
            </a:r>
            <a:r>
              <a:rPr lang="en-US">
                <a:ea typeface="ＭＳ Ｐゴシック" charset="0"/>
              </a:rPr>
              <a:t> That is why it is so important to take the time to really get to know yourself and discover what it is that  your truly excel in and enjoy doing.</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B531E91D-905A-5146-B5F1-948150227157}" type="slidenum">
              <a:rPr lang="en-US" sz="1200"/>
              <a:pPr/>
              <a:t>6</a:t>
            </a:fld>
            <a:endParaRPr lang="en-US" sz="1200"/>
          </a:p>
        </p:txBody>
      </p:sp>
    </p:spTree>
    <p:extLst>
      <p:ext uri="{BB962C8B-B14F-4D97-AF65-F5344CB8AC3E}">
        <p14:creationId xmlns:p14="http://schemas.microsoft.com/office/powerpoint/2010/main" val="3389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There is a reason that celebrities, CEO, and athletes are so caught up in their </a:t>
            </a:r>
            <a:r>
              <a:rPr lang="ja-JP" altLang="en-US">
                <a:ea typeface="ＭＳ Ｐゴシック" charset="0"/>
              </a:rPr>
              <a:t>“</a:t>
            </a:r>
            <a:r>
              <a:rPr lang="en-US">
                <a:ea typeface="ＭＳ Ｐゴシック" charset="0"/>
              </a:rPr>
              <a:t>brand.</a:t>
            </a:r>
            <a:r>
              <a:rPr lang="ja-JP" altLang="en-US">
                <a:ea typeface="ＭＳ Ｐゴシック" charset="0"/>
              </a:rPr>
              <a:t>”</a:t>
            </a:r>
            <a:r>
              <a:rPr lang="en-US">
                <a:ea typeface="ＭＳ Ｐゴシック" charset="0"/>
              </a:rPr>
              <a:t> They realize that their reputation is their greatest asset.</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713BA434-B821-934F-A156-55DE54FFCA3B}" type="slidenum">
              <a:rPr lang="en-US" sz="1200"/>
              <a:pPr/>
              <a:t>7</a:t>
            </a:fld>
            <a:endParaRPr lang="en-US" sz="1200"/>
          </a:p>
        </p:txBody>
      </p:sp>
    </p:spTree>
    <p:extLst>
      <p:ext uri="{BB962C8B-B14F-4D97-AF65-F5344CB8AC3E}">
        <p14:creationId xmlns:p14="http://schemas.microsoft.com/office/powerpoint/2010/main" val="3768412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F4226629-69B0-BE4D-8F0C-56B66ED1339E}" type="slidenum">
              <a:rPr lang="en-US" sz="1200"/>
              <a:pPr/>
              <a:t>8</a:t>
            </a:fld>
            <a:endParaRPr lang="en-US" sz="1200"/>
          </a:p>
        </p:txBody>
      </p:sp>
    </p:spTree>
    <p:extLst>
      <p:ext uri="{BB962C8B-B14F-4D97-AF65-F5344CB8AC3E}">
        <p14:creationId xmlns:p14="http://schemas.microsoft.com/office/powerpoint/2010/main" val="1049892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rPr>
              <a:t>Be willing to look at yourself naked. Ask yourself the tough questions. Talk about my experience</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8360F923-E7B1-4B45-943F-4BC878BB98EA}" type="slidenum">
              <a:rPr lang="en-US" sz="1200"/>
              <a:pPr/>
              <a:t>9</a:t>
            </a:fld>
            <a:endParaRPr lang="en-US" sz="1200"/>
          </a:p>
        </p:txBody>
      </p:sp>
    </p:spTree>
    <p:extLst>
      <p:ext uri="{BB962C8B-B14F-4D97-AF65-F5344CB8AC3E}">
        <p14:creationId xmlns:p14="http://schemas.microsoft.com/office/powerpoint/2010/main" val="2279516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5597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05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46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06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5855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16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350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12092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114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37177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1222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1"/>
          </a:solidFill>
          <a:latin typeface="+mj-lt"/>
          <a:ea typeface="+mj-ea"/>
          <a:cs typeface="ＭＳ Ｐゴシック" charset="0"/>
        </a:defRPr>
      </a:lvl1pPr>
      <a:lvl2pPr algn="ctr" rtl="0" eaLnBrk="0" fontAlgn="base" hangingPunct="0">
        <a:spcBef>
          <a:spcPct val="0"/>
        </a:spcBef>
        <a:spcAft>
          <a:spcPct val="0"/>
        </a:spcAft>
        <a:defRPr sz="4400">
          <a:solidFill>
            <a:schemeClr val="tx1"/>
          </a:solidFill>
          <a:latin typeface="Arial" charset="0"/>
          <a:ea typeface="ＭＳ Ｐゴシック" pitchFamily="84" charset="-128"/>
          <a:cs typeface="ＭＳ Ｐゴシック" charset="0"/>
        </a:defRPr>
      </a:lvl2pPr>
      <a:lvl3pPr algn="ctr" rtl="0" eaLnBrk="0" fontAlgn="base" hangingPunct="0">
        <a:spcBef>
          <a:spcPct val="0"/>
        </a:spcBef>
        <a:spcAft>
          <a:spcPct val="0"/>
        </a:spcAft>
        <a:defRPr sz="4400">
          <a:solidFill>
            <a:schemeClr val="tx1"/>
          </a:solidFill>
          <a:latin typeface="Arial" charset="0"/>
          <a:ea typeface="ＭＳ Ｐゴシック" pitchFamily="84" charset="-128"/>
          <a:cs typeface="ＭＳ Ｐゴシック" charset="0"/>
        </a:defRPr>
      </a:lvl3pPr>
      <a:lvl4pPr algn="ctr" rtl="0" eaLnBrk="0" fontAlgn="base" hangingPunct="0">
        <a:spcBef>
          <a:spcPct val="0"/>
        </a:spcBef>
        <a:spcAft>
          <a:spcPct val="0"/>
        </a:spcAft>
        <a:defRPr sz="4400">
          <a:solidFill>
            <a:schemeClr val="tx1"/>
          </a:solidFill>
          <a:latin typeface="Arial" charset="0"/>
          <a:ea typeface="ＭＳ Ｐゴシック" pitchFamily="84" charset="-128"/>
          <a:cs typeface="ＭＳ Ｐゴシック" charset="0"/>
        </a:defRPr>
      </a:lvl4pPr>
      <a:lvl5pPr algn="ctr" rtl="0" eaLnBrk="0" fontAlgn="base" hangingPunct="0">
        <a:spcBef>
          <a:spcPct val="0"/>
        </a:spcBef>
        <a:spcAft>
          <a:spcPct val="0"/>
        </a:spcAft>
        <a:defRPr sz="4400">
          <a:solidFill>
            <a:schemeClr val="tx1"/>
          </a:solidFill>
          <a:latin typeface="Arial" charset="0"/>
          <a:ea typeface="ＭＳ Ｐゴシック" pitchFamily="84" charset="-128"/>
          <a:cs typeface="ＭＳ Ｐゴシック" charset="0"/>
        </a:defRPr>
      </a:lvl5pPr>
      <a:lvl6pPr marL="457200" algn="ctr" rtl="0" fontAlgn="base">
        <a:spcBef>
          <a:spcPct val="0"/>
        </a:spcBef>
        <a:spcAft>
          <a:spcPct val="0"/>
        </a:spcAft>
        <a:defRPr sz="4400">
          <a:solidFill>
            <a:schemeClr val="tx1"/>
          </a:solidFill>
          <a:latin typeface="Arial" charset="0"/>
          <a:ea typeface="ＭＳ Ｐゴシック" pitchFamily="84" charset="-128"/>
        </a:defRPr>
      </a:lvl6pPr>
      <a:lvl7pPr marL="914400" algn="ctr" rtl="0" fontAlgn="base">
        <a:spcBef>
          <a:spcPct val="0"/>
        </a:spcBef>
        <a:spcAft>
          <a:spcPct val="0"/>
        </a:spcAft>
        <a:defRPr sz="4400">
          <a:solidFill>
            <a:schemeClr val="tx1"/>
          </a:solidFill>
          <a:latin typeface="Arial" charset="0"/>
          <a:ea typeface="ＭＳ Ｐゴシック" pitchFamily="84" charset="-128"/>
        </a:defRPr>
      </a:lvl7pPr>
      <a:lvl8pPr marL="1371600" algn="ctr" rtl="0" fontAlgn="base">
        <a:spcBef>
          <a:spcPct val="0"/>
        </a:spcBef>
        <a:spcAft>
          <a:spcPct val="0"/>
        </a:spcAft>
        <a:defRPr sz="4400">
          <a:solidFill>
            <a:schemeClr val="tx1"/>
          </a:solidFill>
          <a:latin typeface="Arial" charset="0"/>
          <a:ea typeface="ＭＳ Ｐゴシック" pitchFamily="84" charset="-128"/>
        </a:defRPr>
      </a:lvl8pPr>
      <a:lvl9pPr marL="1828800" algn="ctr" rtl="0" fontAlgn="base">
        <a:spcBef>
          <a:spcPct val="0"/>
        </a:spcBef>
        <a:spcAft>
          <a:spcPct val="0"/>
        </a:spcAft>
        <a:defRPr sz="44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BRid hea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5"/>
          <p:cNvSpPr>
            <a:spLocks noChangeArrowheads="1"/>
          </p:cNvSpPr>
          <p:nvPr/>
        </p:nvSpPr>
        <p:spPr bwMode="auto">
          <a:xfrm>
            <a:off x="2743200" y="2209800"/>
            <a:ext cx="5867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sz="3600" b="1" i="1" dirty="0" smtClean="0">
                <a:solidFill>
                  <a:schemeClr val="bg1"/>
                </a:solidFill>
              </a:rPr>
              <a:t>If you are so great, how come no one knows who you are?</a:t>
            </a:r>
            <a:endParaRPr lang="en-US" sz="3600" b="1" i="1" dirty="0">
              <a:solidFill>
                <a:schemeClr val="bg1"/>
              </a:solidFill>
            </a:endParaRPr>
          </a:p>
        </p:txBody>
      </p:sp>
      <p:sp>
        <p:nvSpPr>
          <p:cNvPr id="1028" name="Rectangle 6"/>
          <p:cNvSpPr>
            <a:spLocks noChangeArrowheads="1"/>
          </p:cNvSpPr>
          <p:nvPr/>
        </p:nvSpPr>
        <p:spPr bwMode="auto">
          <a:xfrm>
            <a:off x="4800600" y="3810000"/>
            <a:ext cx="3810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sz="200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243"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tabLst>
                <a:tab pos="1365250" algn="l"/>
              </a:tabLst>
            </a:pPr>
            <a:r>
              <a:rPr lang="en-US" b="1" dirty="0">
                <a:solidFill>
                  <a:srgbClr val="E57125"/>
                </a:solidFill>
              </a:rPr>
              <a:t>Step 2</a:t>
            </a:r>
            <a:r>
              <a:rPr lang="en-US" b="1" dirty="0" smtClean="0">
                <a:solidFill>
                  <a:srgbClr val="E57125"/>
                </a:solidFill>
              </a:rPr>
              <a:t>:	PBA </a:t>
            </a:r>
            <a:r>
              <a:rPr lang="en-US" b="1" dirty="0">
                <a:solidFill>
                  <a:srgbClr val="E57125"/>
                </a:solidFill>
              </a:rPr>
              <a:t>(aka) Personal Brand Audit</a:t>
            </a:r>
          </a:p>
        </p:txBody>
      </p:sp>
      <p:sp>
        <p:nvSpPr>
          <p:cNvPr id="10244"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buFont typeface="Arial"/>
              <a:buChar char="•"/>
            </a:pPr>
            <a:r>
              <a:rPr lang="en-US" sz="2000" dirty="0" smtClean="0"/>
              <a:t>What </a:t>
            </a:r>
            <a:r>
              <a:rPr lang="en-US" sz="2000" dirty="0"/>
              <a:t>are your strengths and weaknesses?</a:t>
            </a:r>
          </a:p>
          <a:p>
            <a:pPr algn="l" eaLnBrk="1" hangingPunct="1"/>
            <a:endParaRPr lang="en-US" sz="2000" dirty="0"/>
          </a:p>
          <a:p>
            <a:pPr marL="227013" indent="-227013" algn="l" eaLnBrk="1" hangingPunct="1">
              <a:buFont typeface="Arial" charset="0"/>
              <a:buChar char="•"/>
            </a:pPr>
            <a:r>
              <a:rPr lang="en-US" sz="2000" dirty="0" smtClean="0"/>
              <a:t>How </a:t>
            </a:r>
            <a:r>
              <a:rPr lang="en-US" sz="2000" dirty="0"/>
              <a:t>do you see yourself?</a:t>
            </a:r>
          </a:p>
          <a:p>
            <a:pPr algn="l" eaLnBrk="1" hangingPunct="1"/>
            <a:endParaRPr lang="en-US" sz="2000" dirty="0"/>
          </a:p>
          <a:p>
            <a:pPr marL="227013" indent="-227013" algn="l" eaLnBrk="1" hangingPunct="1">
              <a:buFont typeface="Arial" charset="0"/>
              <a:buChar char="•"/>
            </a:pPr>
            <a:r>
              <a:rPr lang="en-US" sz="2000" dirty="0" smtClean="0"/>
              <a:t>How </a:t>
            </a:r>
            <a:r>
              <a:rPr lang="en-US" sz="2000" dirty="0"/>
              <a:t>do others see </a:t>
            </a:r>
            <a:r>
              <a:rPr lang="en-US" sz="2000" dirty="0" smtClean="0"/>
              <a:t>you? Your </a:t>
            </a:r>
            <a:r>
              <a:rPr lang="en-US" sz="2000" dirty="0"/>
              <a:t>colleagues, clients, competition, the media, etc</a:t>
            </a:r>
            <a:r>
              <a:rPr lang="en-US" sz="2000" dirty="0" smtClean="0"/>
              <a:t>.</a:t>
            </a:r>
            <a:endParaRPr lang="en-US" sz="2000" dirty="0"/>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How </a:t>
            </a:r>
            <a:r>
              <a:rPr lang="en-US" sz="2000" dirty="0"/>
              <a:t>open are you to continuous feedback?</a:t>
            </a:r>
          </a:p>
          <a:p>
            <a:pPr algn="l" eaLnBrk="1" hangingPunct="1"/>
            <a:endParaRPr lang="en-US" sz="2000" dirty="0"/>
          </a:p>
          <a:p>
            <a:pPr marL="227013" indent="-227013" algn="l" eaLnBrk="1" hangingPunct="1">
              <a:buFont typeface="Arial" charset="0"/>
              <a:buChar char="•"/>
            </a:pPr>
            <a:r>
              <a:rPr lang="en-US" sz="2000" dirty="0" smtClean="0"/>
              <a:t>Could </a:t>
            </a:r>
            <a:r>
              <a:rPr lang="en-US" sz="2000" dirty="0"/>
              <a:t>others describe your personal brand as succinctly as you could describe it?</a:t>
            </a:r>
          </a:p>
          <a:p>
            <a:pPr algn="l" eaLnBrk="1" hangingPunct="1"/>
            <a:endParaRPr lang="en-US" sz="2000" dirty="0"/>
          </a:p>
          <a:p>
            <a:pPr marL="227013" indent="-227013" algn="l" eaLnBrk="1" hangingPunct="1">
              <a:buFont typeface="Arial" charset="0"/>
              <a:buChar char="•"/>
            </a:pPr>
            <a:r>
              <a:rPr lang="en-US" sz="2000" dirty="0" smtClean="0"/>
              <a:t>Are </a:t>
            </a:r>
            <a:r>
              <a:rPr lang="en-US" sz="2000" dirty="0"/>
              <a:t>you living in alignment with who you say (and believe) you are?</a:t>
            </a:r>
          </a:p>
          <a:p>
            <a:pPr algn="l" eaLnBrk="1" hangingPunct="1">
              <a:buFont typeface="Arial" charset="0"/>
              <a:buChar char="•"/>
            </a:pPr>
            <a:endParaRPr lang="en-US" sz="2000" dirty="0"/>
          </a:p>
          <a:p>
            <a:pPr algn="l" eaLnBrk="1" hangingPunct="1"/>
            <a:endParaRPr lang="en-US" sz="2000" dirty="0"/>
          </a:p>
          <a:p>
            <a:pPr algn="l" eaLnBrk="1" hangingPunct="1">
              <a:buFont typeface="Arial" charset="0"/>
              <a:buChar char="•"/>
            </a:pPr>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1267"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tabLst>
                <a:tab pos="1365250" algn="l"/>
              </a:tabLst>
            </a:pPr>
            <a:r>
              <a:rPr lang="en-US" b="1" dirty="0">
                <a:solidFill>
                  <a:srgbClr val="E57125"/>
                </a:solidFill>
              </a:rPr>
              <a:t>Step 3</a:t>
            </a:r>
            <a:r>
              <a:rPr lang="en-US" b="1" dirty="0" smtClean="0">
                <a:solidFill>
                  <a:srgbClr val="E57125"/>
                </a:solidFill>
              </a:rPr>
              <a:t>:	What </a:t>
            </a:r>
            <a:r>
              <a:rPr lang="en-US" b="1" dirty="0">
                <a:solidFill>
                  <a:srgbClr val="E57125"/>
                </a:solidFill>
              </a:rPr>
              <a:t>do you want to be known for?</a:t>
            </a:r>
          </a:p>
        </p:txBody>
      </p:sp>
      <p:sp>
        <p:nvSpPr>
          <p:cNvPr id="11268"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buFont typeface="Arial"/>
              <a:buChar char="•"/>
            </a:pPr>
            <a:r>
              <a:rPr lang="en-US" sz="2000" dirty="0" smtClean="0"/>
              <a:t>Now is the </a:t>
            </a:r>
            <a:r>
              <a:rPr lang="en-US" sz="2000" dirty="0"/>
              <a:t>time to start creating your big vision for your life</a:t>
            </a:r>
          </a:p>
          <a:p>
            <a:pPr algn="l" eaLnBrk="1" hangingPunct="1"/>
            <a:endParaRPr lang="en-US" sz="2000" dirty="0"/>
          </a:p>
          <a:p>
            <a:pPr marL="227013" indent="-227013" algn="l" eaLnBrk="1" hangingPunct="1">
              <a:buFont typeface="Arial" charset="0"/>
              <a:buChar char="•"/>
            </a:pPr>
            <a:r>
              <a:rPr lang="en-US" sz="2000" dirty="0" smtClean="0"/>
              <a:t>Take </a:t>
            </a:r>
            <a:r>
              <a:rPr lang="en-US" sz="2000" dirty="0"/>
              <a:t>yourself out of </a:t>
            </a:r>
            <a:r>
              <a:rPr lang="ja-JP" altLang="en-US" sz="2000" dirty="0"/>
              <a:t>“</a:t>
            </a:r>
            <a:r>
              <a:rPr lang="en-US" sz="2000" dirty="0"/>
              <a:t>survival mode</a:t>
            </a:r>
            <a:r>
              <a:rPr lang="ja-JP" altLang="en-US" sz="2000" dirty="0"/>
              <a:t>”</a:t>
            </a:r>
            <a:r>
              <a:rPr lang="en-US" sz="2000" dirty="0"/>
              <a:t> and get ready to create your fiercest </a:t>
            </a:r>
            <a:r>
              <a:rPr lang="en-US" sz="2000" dirty="0" smtClean="0"/>
              <a:t>life </a:t>
            </a:r>
            <a:endParaRPr lang="en-US" sz="2000" dirty="0"/>
          </a:p>
          <a:p>
            <a:pPr algn="l" eaLnBrk="1" hangingPunct="1"/>
            <a:endParaRPr lang="en-US" sz="2000" dirty="0"/>
          </a:p>
          <a:p>
            <a:pPr marL="227013" indent="-227013" algn="l" eaLnBrk="1" hangingPunct="1">
              <a:buFont typeface="Arial"/>
              <a:buChar char="•"/>
            </a:pPr>
            <a:r>
              <a:rPr lang="en-US" sz="2000" dirty="0" smtClean="0"/>
              <a:t>What </a:t>
            </a:r>
            <a:r>
              <a:rPr lang="en-US" sz="2000" dirty="0"/>
              <a:t>does it look like? Is it just local? Is it national? It is global?</a:t>
            </a:r>
          </a:p>
          <a:p>
            <a:pPr algn="l" eaLnBrk="1" hangingPunct="1"/>
            <a:endParaRPr lang="en-US" sz="2000" dirty="0"/>
          </a:p>
          <a:p>
            <a:pPr marL="227013" indent="-227013" algn="l" eaLnBrk="1" hangingPunct="1">
              <a:buFont typeface="Arial" charset="0"/>
              <a:buChar char="•"/>
            </a:pPr>
            <a:r>
              <a:rPr lang="en-US" sz="2000" dirty="0" smtClean="0"/>
              <a:t>In </a:t>
            </a:r>
            <a:r>
              <a:rPr lang="en-US" sz="2000" dirty="0"/>
              <a:t>what areas can you really hone your expertise? </a:t>
            </a:r>
          </a:p>
          <a:p>
            <a:pPr algn="l" eaLnBrk="1" hangingPunct="1"/>
            <a:endParaRPr lang="en-US" sz="2000" dirty="0"/>
          </a:p>
          <a:p>
            <a:pPr marL="227013" indent="-227013" algn="l" eaLnBrk="1" hangingPunct="1">
              <a:buFont typeface="Arial" charset="0"/>
              <a:buChar char="•"/>
            </a:pPr>
            <a:r>
              <a:rPr lang="en-US" sz="2000" dirty="0" smtClean="0"/>
              <a:t>Is </a:t>
            </a:r>
            <a:r>
              <a:rPr lang="en-US" sz="2000" dirty="0"/>
              <a:t>there anyone else who does anything similar? What are the benefits of someone coming to you?</a:t>
            </a:r>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How </a:t>
            </a:r>
            <a:r>
              <a:rPr lang="en-US" sz="2000" dirty="0"/>
              <a:t>can you incorporate all the things you are passionate about to deliver an even superior product?</a:t>
            </a:r>
          </a:p>
          <a:p>
            <a:pPr algn="l" eaLnBrk="1" hangingPunct="1">
              <a:buFont typeface="Arial" charset="0"/>
              <a:buChar char="•"/>
            </a:pPr>
            <a:endParaRPr lang="en-US" sz="2000" dirty="0"/>
          </a:p>
          <a:p>
            <a:pPr algn="l" eaLnBrk="1" hangingPunct="1"/>
            <a:endParaRPr lang="en-US" sz="2000" dirty="0"/>
          </a:p>
          <a:p>
            <a:pPr algn="l" eaLnBrk="1" hangingPunct="1">
              <a:buFont typeface="Arial" charset="0"/>
              <a:buChar char="•"/>
            </a:pPr>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3"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2291"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1365250" indent="-1365250" algn="l" eaLnBrk="1" hangingPunct="1">
              <a:tabLst>
                <a:tab pos="1365250" algn="l"/>
              </a:tabLst>
            </a:pPr>
            <a:r>
              <a:rPr lang="en-US" b="1" dirty="0">
                <a:solidFill>
                  <a:srgbClr val="E57125"/>
                </a:solidFill>
              </a:rPr>
              <a:t>Step 4</a:t>
            </a:r>
            <a:r>
              <a:rPr lang="en-US" b="1" dirty="0" smtClean="0">
                <a:solidFill>
                  <a:srgbClr val="E57125"/>
                </a:solidFill>
              </a:rPr>
              <a:t>:	Eliminate </a:t>
            </a:r>
            <a:r>
              <a:rPr lang="en-US" b="1" dirty="0">
                <a:solidFill>
                  <a:srgbClr val="E57125"/>
                </a:solidFill>
              </a:rPr>
              <a:t>the Obstacles Standing in Your Way</a:t>
            </a:r>
            <a:endParaRPr lang="en-US" b="1" dirty="0">
              <a:solidFill>
                <a:srgbClr val="C50000"/>
              </a:solidFill>
            </a:endParaRPr>
          </a:p>
        </p:txBody>
      </p:sp>
      <p:sp>
        <p:nvSpPr>
          <p:cNvPr id="12292"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buFont typeface="Arial"/>
              <a:buChar char="•"/>
            </a:pPr>
            <a:r>
              <a:rPr lang="en-US" sz="2000" dirty="0" smtClean="0"/>
              <a:t>What </a:t>
            </a:r>
            <a:r>
              <a:rPr lang="en-US" sz="2000" dirty="0"/>
              <a:t>are the negative things you tell yourself about how far you can go? </a:t>
            </a:r>
          </a:p>
          <a:p>
            <a:pPr algn="l" eaLnBrk="1" hangingPunct="1"/>
            <a:endParaRPr lang="en-US" sz="2000" dirty="0"/>
          </a:p>
          <a:p>
            <a:pPr marL="227013" indent="-227013" algn="l" eaLnBrk="1" hangingPunct="1">
              <a:buFont typeface="Arial" charset="0"/>
              <a:buChar char="•"/>
            </a:pPr>
            <a:r>
              <a:rPr lang="en-US" sz="2000" dirty="0" smtClean="0"/>
              <a:t>Are </a:t>
            </a:r>
            <a:r>
              <a:rPr lang="en-US" sz="2000" dirty="0"/>
              <a:t>you where you want to be in life (why or why not)?</a:t>
            </a:r>
          </a:p>
          <a:p>
            <a:pPr algn="l" eaLnBrk="1" hangingPunct="1"/>
            <a:endParaRPr lang="en-US" sz="2000" dirty="0"/>
          </a:p>
          <a:p>
            <a:pPr marL="227013" indent="-227013" algn="l" eaLnBrk="1" hangingPunct="1">
              <a:buFont typeface="Arial" charset="0"/>
              <a:buChar char="•"/>
            </a:pPr>
            <a:r>
              <a:rPr lang="en-US" sz="2000" dirty="0" smtClean="0"/>
              <a:t>Do </a:t>
            </a:r>
            <a:r>
              <a:rPr lang="en-US" sz="2000" dirty="0"/>
              <a:t>your </a:t>
            </a:r>
            <a:r>
              <a:rPr lang="en-US" sz="2000" dirty="0" smtClean="0"/>
              <a:t>every day </a:t>
            </a:r>
            <a:r>
              <a:rPr lang="en-US" sz="2000" dirty="0"/>
              <a:t>actions support where you want to be?</a:t>
            </a:r>
          </a:p>
          <a:p>
            <a:pPr algn="l" eaLnBrk="1" hangingPunct="1"/>
            <a:endParaRPr lang="en-US" sz="2000" dirty="0"/>
          </a:p>
          <a:p>
            <a:pPr marL="227013" indent="-227013" algn="l" eaLnBrk="1" hangingPunct="1">
              <a:buFont typeface="Arial" charset="0"/>
              <a:buChar char="•"/>
            </a:pPr>
            <a:r>
              <a:rPr lang="en-US" sz="2000" dirty="0" smtClean="0"/>
              <a:t>Have </a:t>
            </a:r>
            <a:r>
              <a:rPr lang="en-US" sz="2000" dirty="0"/>
              <a:t>you developed a system to keep you moving toward your goal?</a:t>
            </a:r>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Are </a:t>
            </a:r>
            <a:r>
              <a:rPr lang="en-US" sz="2000" dirty="0"/>
              <a:t>you willing to let </a:t>
            </a:r>
            <a:r>
              <a:rPr lang="en-US" sz="2000" dirty="0" smtClean="0"/>
              <a:t>go of </a:t>
            </a:r>
            <a:r>
              <a:rPr lang="en-US" sz="2000" dirty="0"/>
              <a:t>friends or habits that are holding you back?</a:t>
            </a:r>
          </a:p>
          <a:p>
            <a:pPr algn="l" eaLnBrk="1" hangingPunct="1"/>
            <a:endParaRPr lang="en-US" sz="2000" dirty="0"/>
          </a:p>
          <a:p>
            <a:pPr algn="l" eaLnBrk="1" hangingPunct="1">
              <a:buFont typeface="Arial" charset="0"/>
              <a:buChar char="•"/>
            </a:pPr>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Picture 6"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3315"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tabLst>
                <a:tab pos="1365250" algn="l"/>
              </a:tabLst>
            </a:pPr>
            <a:r>
              <a:rPr lang="en-US" b="1" dirty="0">
                <a:solidFill>
                  <a:srgbClr val="E57125"/>
                </a:solidFill>
              </a:rPr>
              <a:t>Step 5</a:t>
            </a:r>
            <a:r>
              <a:rPr lang="en-US" b="1" dirty="0" smtClean="0">
                <a:solidFill>
                  <a:srgbClr val="E57125"/>
                </a:solidFill>
              </a:rPr>
              <a:t>:	Identify </a:t>
            </a:r>
            <a:r>
              <a:rPr lang="en-US" b="1" dirty="0">
                <a:solidFill>
                  <a:srgbClr val="E57125"/>
                </a:solidFill>
              </a:rPr>
              <a:t>Your Optimal Target Audience</a:t>
            </a:r>
          </a:p>
        </p:txBody>
      </p:sp>
      <p:sp>
        <p:nvSpPr>
          <p:cNvPr id="13316"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sz="2000" dirty="0"/>
          </a:p>
          <a:p>
            <a:pPr algn="l" eaLnBrk="1" hangingPunct="1">
              <a:buFont typeface="Arial" charset="0"/>
              <a:buChar char="•"/>
            </a:pPr>
            <a:endParaRPr lang="en-US" sz="2000" dirty="0"/>
          </a:p>
          <a:p>
            <a:pPr algn="l" eaLnBrk="1" hangingPunct="1"/>
            <a:endParaRPr lang="en-US" sz="2000" dirty="0"/>
          </a:p>
        </p:txBody>
      </p:sp>
      <p:sp>
        <p:nvSpPr>
          <p:cNvPr id="13317" name="Rectangle 5"/>
          <p:cNvSpPr>
            <a:spLocks noChangeArrowheads="1"/>
          </p:cNvSpPr>
          <p:nvPr/>
        </p:nvSpPr>
        <p:spPr bwMode="auto">
          <a:xfrm>
            <a:off x="1219200" y="2133600"/>
            <a:ext cx="685800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27013" indent="-227013" algn="l" eaLnBrk="1" hangingPunct="1">
              <a:buFont typeface="Arial"/>
              <a:buChar char="•"/>
            </a:pPr>
            <a:r>
              <a:rPr lang="en-US" sz="2000" dirty="0"/>
              <a:t>Do you know everything there is to know about your target audience?</a:t>
            </a:r>
          </a:p>
          <a:p>
            <a:pPr algn="l" eaLnBrk="1" hangingPunct="1"/>
            <a:endParaRPr lang="en-US" sz="2000" dirty="0"/>
          </a:p>
          <a:p>
            <a:pPr marL="227013" indent="-227013" algn="l" eaLnBrk="1" hangingPunct="1">
              <a:buFont typeface="Arial" charset="0"/>
              <a:buChar char="•"/>
            </a:pPr>
            <a:r>
              <a:rPr lang="en-US" sz="2000" dirty="0" smtClean="0"/>
              <a:t>Who </a:t>
            </a:r>
            <a:r>
              <a:rPr lang="en-US" sz="2000" dirty="0"/>
              <a:t>they are? Where are they? What do they currently think about your brand?</a:t>
            </a:r>
          </a:p>
          <a:p>
            <a:pPr algn="l" eaLnBrk="1" hangingPunct="1"/>
            <a:endParaRPr lang="en-US" sz="2000" dirty="0"/>
          </a:p>
          <a:p>
            <a:pPr marL="227013" indent="-227013" algn="l" eaLnBrk="1" hangingPunct="1">
              <a:buFont typeface="Arial" charset="0"/>
              <a:buChar char="•"/>
            </a:pPr>
            <a:r>
              <a:rPr lang="en-US" sz="2000" dirty="0" smtClean="0"/>
              <a:t>What </a:t>
            </a:r>
            <a:r>
              <a:rPr lang="en-US" sz="2000" dirty="0"/>
              <a:t>would you like them to think about your brand?</a:t>
            </a:r>
          </a:p>
          <a:p>
            <a:pPr algn="l" eaLnBrk="1" hangingPunct="1"/>
            <a:endParaRPr lang="en-US" sz="2000" dirty="0"/>
          </a:p>
          <a:p>
            <a:pPr marL="227013" indent="-227013" algn="l" eaLnBrk="1" hangingPunct="1">
              <a:buFont typeface="Arial" charset="0"/>
              <a:buChar char="•"/>
            </a:pPr>
            <a:r>
              <a:rPr lang="en-US" sz="2000" dirty="0" smtClean="0"/>
              <a:t>Who </a:t>
            </a:r>
            <a:r>
              <a:rPr lang="en-US" sz="2000" dirty="0"/>
              <a:t>is competing for their loyalty?</a:t>
            </a:r>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How </a:t>
            </a:r>
            <a:r>
              <a:rPr lang="en-US" sz="2000" dirty="0"/>
              <a:t>are you going to attract them?</a:t>
            </a:r>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What can </a:t>
            </a:r>
            <a:r>
              <a:rPr lang="en-US" sz="2000" dirty="0"/>
              <a:t>you do to service them above and beyond?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4339"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tabLst>
                <a:tab pos="1365250" algn="l"/>
              </a:tabLst>
            </a:pPr>
            <a:r>
              <a:rPr lang="en-US" b="1" dirty="0">
                <a:solidFill>
                  <a:srgbClr val="E57125"/>
                </a:solidFill>
              </a:rPr>
              <a:t>Step 6</a:t>
            </a:r>
            <a:r>
              <a:rPr lang="en-US" b="1" dirty="0" smtClean="0">
                <a:solidFill>
                  <a:srgbClr val="E57125"/>
                </a:solidFill>
              </a:rPr>
              <a:t>:	Build </a:t>
            </a:r>
            <a:r>
              <a:rPr lang="en-US" b="1" dirty="0">
                <a:solidFill>
                  <a:srgbClr val="E57125"/>
                </a:solidFill>
              </a:rPr>
              <a:t>Your Dream Team</a:t>
            </a:r>
          </a:p>
        </p:txBody>
      </p:sp>
      <p:sp>
        <p:nvSpPr>
          <p:cNvPr id="14340"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US" sz="2000"/>
              <a:t>• Coaches</a:t>
            </a:r>
          </a:p>
          <a:p>
            <a:pPr algn="l" eaLnBrk="1" hangingPunct="1"/>
            <a:endParaRPr lang="en-US" sz="2000"/>
          </a:p>
          <a:p>
            <a:pPr algn="l" eaLnBrk="1" hangingPunct="1">
              <a:buFont typeface="Arial" charset="0"/>
              <a:buChar char="•"/>
            </a:pPr>
            <a:r>
              <a:rPr lang="en-US" sz="2000"/>
              <a:t> Mastermind Groups</a:t>
            </a:r>
          </a:p>
          <a:p>
            <a:pPr algn="l" eaLnBrk="1" hangingPunct="1"/>
            <a:endParaRPr lang="en-US" sz="2000"/>
          </a:p>
          <a:p>
            <a:pPr algn="l" eaLnBrk="1" hangingPunct="1">
              <a:buFont typeface="Arial" charset="0"/>
              <a:buChar char="•"/>
            </a:pPr>
            <a:r>
              <a:rPr lang="en-US" sz="2000"/>
              <a:t> Mentors</a:t>
            </a:r>
          </a:p>
          <a:p>
            <a:pPr algn="l" eaLnBrk="1" hangingPunct="1">
              <a:buFont typeface="Arial" charset="0"/>
              <a:buChar char="•"/>
            </a:pPr>
            <a:endParaRPr lang="en-US" sz="2000"/>
          </a:p>
          <a:p>
            <a:pPr algn="l" eaLnBrk="1" hangingPunct="1">
              <a:buFont typeface="Arial" charset="0"/>
              <a:buChar char="•"/>
            </a:pPr>
            <a:r>
              <a:rPr lang="en-US" sz="2000"/>
              <a:t> Others in your industry</a:t>
            </a:r>
          </a:p>
          <a:p>
            <a:pPr algn="l" eaLnBrk="1" hangingPunct="1">
              <a:buFont typeface="Arial" charset="0"/>
              <a:buChar char="•"/>
            </a:pPr>
            <a:endParaRPr lang="en-US" sz="2000"/>
          </a:p>
          <a:p>
            <a:pPr algn="l" eaLnBrk="1" hangingPunct="1">
              <a:buFont typeface="Arial" charset="0"/>
              <a:buChar char="•"/>
            </a:pPr>
            <a:r>
              <a:rPr lang="en-US" sz="2000"/>
              <a:t> Publicist</a:t>
            </a:r>
          </a:p>
          <a:p>
            <a:pPr algn="l" eaLnBrk="1" hangingPunct="1"/>
            <a:endParaRPr lang="en-US" sz="2000"/>
          </a:p>
          <a:p>
            <a:pPr algn="l" eaLnBrk="1" hangingPunct="1">
              <a:buFont typeface="Arial" charset="0"/>
              <a:buChar char="•"/>
            </a:pPr>
            <a:r>
              <a:rPr lang="en-US" sz="2000"/>
              <a:t> Trainer/Nutritionist</a:t>
            </a:r>
          </a:p>
          <a:p>
            <a:pPr algn="l" eaLnBrk="1" hangingPunct="1">
              <a:buFont typeface="Arial" charset="0"/>
              <a:buChar char="•"/>
            </a:pPr>
            <a:endParaRPr lang="en-US" sz="2000"/>
          </a:p>
          <a:p>
            <a:pPr algn="l" eaLnBrk="1" hangingPunct="1">
              <a:buFont typeface="Arial" charset="0"/>
              <a:buChar char="•"/>
            </a:pPr>
            <a:r>
              <a:rPr lang="en-US" sz="2000"/>
              <a:t> Lawyer/CPA</a:t>
            </a:r>
          </a:p>
          <a:p>
            <a:pPr algn="l" eaLnBrk="1" hangingPunct="1">
              <a:buFont typeface="Arial" charset="0"/>
              <a:buChar char="•"/>
            </a:pPr>
            <a:endParaRPr lang="en-US" sz="2000"/>
          </a:p>
          <a:p>
            <a:pPr algn="l" eaLnBrk="1" hangingPunct="1">
              <a:buFont typeface="Arial" charset="0"/>
              <a:buChar char="•"/>
            </a:pPr>
            <a:endParaRPr lang="en-US" sz="2000"/>
          </a:p>
          <a:p>
            <a:pPr algn="l" eaLnBrk="1" hangingPunct="1"/>
            <a:endParaRPr lang="en-US" sz="2000"/>
          </a:p>
          <a:p>
            <a:pPr algn="l" eaLnBrk="1" hangingPunct="1">
              <a:buFont typeface="Arial" charset="0"/>
              <a:buChar char="•"/>
            </a:pPr>
            <a:endParaRPr lang="en-US" sz="2000"/>
          </a:p>
          <a:p>
            <a:pPr algn="l" eaLnBrk="1" hangingPunct="1"/>
            <a:endParaRPr lang="en-US"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6" name="Picture 6"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5363"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tabLst>
                <a:tab pos="1365250" algn="l"/>
              </a:tabLst>
            </a:pPr>
            <a:r>
              <a:rPr lang="en-US" b="1" dirty="0">
                <a:solidFill>
                  <a:srgbClr val="E57125"/>
                </a:solidFill>
              </a:rPr>
              <a:t>Step 7</a:t>
            </a:r>
            <a:r>
              <a:rPr lang="en-US" b="1" dirty="0" smtClean="0">
                <a:solidFill>
                  <a:srgbClr val="E57125"/>
                </a:solidFill>
              </a:rPr>
              <a:t>:	Package </a:t>
            </a:r>
            <a:r>
              <a:rPr lang="en-US" b="1" dirty="0">
                <a:solidFill>
                  <a:srgbClr val="E57125"/>
                </a:solidFill>
              </a:rPr>
              <a:t>Your Brand For Success</a:t>
            </a:r>
          </a:p>
        </p:txBody>
      </p:sp>
      <p:sp>
        <p:nvSpPr>
          <p:cNvPr id="15364"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sz="2000"/>
          </a:p>
        </p:txBody>
      </p:sp>
      <p:sp>
        <p:nvSpPr>
          <p:cNvPr id="15365" name="Rectangle 6"/>
          <p:cNvSpPr>
            <a:spLocks noChangeArrowheads="1"/>
          </p:cNvSpPr>
          <p:nvPr/>
        </p:nvSpPr>
        <p:spPr bwMode="auto">
          <a:xfrm>
            <a:off x="1219200" y="1997075"/>
            <a:ext cx="662940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lgn="l" eaLnBrk="1" hangingPunct="1">
              <a:buFont typeface="Arial" charset="0"/>
              <a:buChar char="•"/>
            </a:pPr>
            <a:r>
              <a:rPr lang="en-US" sz="2000" dirty="0"/>
              <a:t>What does your brand look like? Your brand identity package, clothes, accessories, haircut, briefcase, pens, etc.</a:t>
            </a:r>
          </a:p>
          <a:p>
            <a:pPr algn="l" eaLnBrk="1" hangingPunct="1"/>
            <a:endParaRPr lang="en-US" sz="2000" dirty="0"/>
          </a:p>
          <a:p>
            <a:pPr marL="227013" indent="-227013" algn="l" eaLnBrk="1" hangingPunct="1">
              <a:buFont typeface="Arial" charset="0"/>
              <a:buChar char="•"/>
            </a:pPr>
            <a:r>
              <a:rPr lang="en-US" sz="2000" dirty="0" smtClean="0"/>
              <a:t>Does </a:t>
            </a:r>
            <a:r>
              <a:rPr lang="en-US" sz="2000" dirty="0"/>
              <a:t>your working environment accurately reflect your brand?</a:t>
            </a:r>
          </a:p>
          <a:p>
            <a:pPr algn="l" eaLnBrk="1" hangingPunct="1"/>
            <a:endParaRPr lang="en-US" sz="2000" dirty="0"/>
          </a:p>
          <a:p>
            <a:pPr marL="227013" indent="-227013" algn="l" eaLnBrk="1" hangingPunct="1">
              <a:buFont typeface="Arial" charset="0"/>
              <a:buChar char="•"/>
            </a:pPr>
            <a:r>
              <a:rPr lang="en-US" sz="2000" dirty="0" smtClean="0"/>
              <a:t>What </a:t>
            </a:r>
            <a:r>
              <a:rPr lang="en-US" sz="2000" dirty="0"/>
              <a:t>about the way you lead projects or team meetings? Answer the phone?</a:t>
            </a:r>
          </a:p>
          <a:p>
            <a:pPr algn="l" eaLnBrk="1" hangingPunct="1"/>
            <a:endParaRPr lang="en-US" sz="2000" dirty="0"/>
          </a:p>
          <a:p>
            <a:pPr marL="227013" indent="-227013" algn="l" eaLnBrk="1" hangingPunct="1">
              <a:buFont typeface="Arial" charset="0"/>
              <a:buChar char="•"/>
            </a:pPr>
            <a:r>
              <a:rPr lang="en-US" sz="2000" dirty="0"/>
              <a:t>Is there a consistency in the way you show up? Is </a:t>
            </a:r>
            <a:r>
              <a:rPr lang="en-US" sz="2000" dirty="0" smtClean="0"/>
              <a:t>this </a:t>
            </a:r>
            <a:r>
              <a:rPr lang="en-US" sz="2000" dirty="0"/>
              <a:t>the image you would like to project? If not, what can you do to change it?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6387"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tabLst>
                <a:tab pos="1365250" algn="l"/>
              </a:tabLst>
            </a:pPr>
            <a:r>
              <a:rPr lang="en-US" b="1" dirty="0">
                <a:solidFill>
                  <a:srgbClr val="E57125"/>
                </a:solidFill>
              </a:rPr>
              <a:t>Step 8</a:t>
            </a:r>
            <a:r>
              <a:rPr lang="en-US" b="1" dirty="0" smtClean="0">
                <a:solidFill>
                  <a:srgbClr val="E57125"/>
                </a:solidFill>
              </a:rPr>
              <a:t>:	Develop </a:t>
            </a:r>
            <a:r>
              <a:rPr lang="en-US" b="1" dirty="0">
                <a:solidFill>
                  <a:srgbClr val="E57125"/>
                </a:solidFill>
              </a:rPr>
              <a:t>A Winning Strategy</a:t>
            </a:r>
          </a:p>
        </p:txBody>
      </p:sp>
      <p:sp>
        <p:nvSpPr>
          <p:cNvPr id="16388"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buFont typeface="Arial"/>
              <a:buChar char="•"/>
            </a:pPr>
            <a:r>
              <a:rPr lang="en-US" sz="2000" dirty="0" smtClean="0"/>
              <a:t>Put </a:t>
            </a:r>
            <a:r>
              <a:rPr lang="en-US" sz="2000" dirty="0"/>
              <a:t>together a binder (brand planner) specifically for your personal branding</a:t>
            </a:r>
          </a:p>
          <a:p>
            <a:pPr algn="l" eaLnBrk="1" hangingPunct="1"/>
            <a:endParaRPr lang="en-US" sz="2000" dirty="0"/>
          </a:p>
          <a:p>
            <a:pPr marL="227013" indent="-227013" algn="l" eaLnBrk="1" hangingPunct="1">
              <a:buFont typeface="Arial" charset="0"/>
              <a:buChar char="•"/>
            </a:pPr>
            <a:r>
              <a:rPr lang="en-US" sz="2000" dirty="0" smtClean="0"/>
              <a:t>Keep </a:t>
            </a:r>
            <a:r>
              <a:rPr lang="en-US" sz="2000" dirty="0"/>
              <a:t>notes on the following:</a:t>
            </a:r>
          </a:p>
          <a:p>
            <a:pPr lvl="1" algn="l" eaLnBrk="1" hangingPunct="1">
              <a:buFont typeface="Arial" charset="0"/>
              <a:buChar char="•"/>
            </a:pPr>
            <a:r>
              <a:rPr lang="en-US" sz="2000" dirty="0"/>
              <a:t> Your mission statement</a:t>
            </a:r>
          </a:p>
          <a:p>
            <a:pPr lvl="1" algn="l" eaLnBrk="1" hangingPunct="1">
              <a:buFont typeface="Arial" charset="0"/>
              <a:buChar char="•"/>
            </a:pPr>
            <a:r>
              <a:rPr lang="en-US" sz="2000" dirty="0"/>
              <a:t> Target audience</a:t>
            </a:r>
          </a:p>
          <a:p>
            <a:pPr lvl="1" algn="l" eaLnBrk="1" hangingPunct="1">
              <a:buFont typeface="Arial" charset="0"/>
              <a:buChar char="•"/>
            </a:pPr>
            <a:r>
              <a:rPr lang="en-US" sz="2000" dirty="0"/>
              <a:t> Your goals (long and short-term)</a:t>
            </a:r>
          </a:p>
          <a:p>
            <a:pPr lvl="1" algn="l" eaLnBrk="1" hangingPunct="1">
              <a:buFont typeface="Arial" charset="0"/>
              <a:buChar char="•"/>
            </a:pPr>
            <a:r>
              <a:rPr lang="en-US" sz="2000" dirty="0"/>
              <a:t> Your 360º analysis</a:t>
            </a:r>
          </a:p>
          <a:p>
            <a:pPr marL="625475" lvl="1" indent="-168275" algn="l" eaLnBrk="1" hangingPunct="1">
              <a:buFont typeface="Arial" charset="0"/>
              <a:buChar char="•"/>
            </a:pPr>
            <a:r>
              <a:rPr lang="en-US" sz="2000" dirty="0" smtClean="0"/>
              <a:t>A </a:t>
            </a:r>
            <a:r>
              <a:rPr lang="en-US" sz="2000" dirty="0"/>
              <a:t>calendar to outline when you intend to accomplish certain things</a:t>
            </a:r>
          </a:p>
          <a:p>
            <a:pPr lvl="1" algn="l" eaLnBrk="1" hangingPunct="1">
              <a:buFont typeface="Arial" charset="0"/>
              <a:buChar char="•"/>
            </a:pPr>
            <a:r>
              <a:rPr lang="en-US" sz="2000" dirty="0"/>
              <a:t> A section for your budget</a:t>
            </a:r>
          </a:p>
          <a:p>
            <a:pPr lvl="1" algn="l" eaLnBrk="1" hangingPunct="1">
              <a:buFont typeface="Arial" charset="0"/>
              <a:buChar char="•"/>
            </a:pPr>
            <a:r>
              <a:rPr lang="en-US" sz="2000" dirty="0"/>
              <a:t> Recommendations </a:t>
            </a:r>
          </a:p>
          <a:p>
            <a:pPr algn="l" eaLnBrk="1" hangingPunct="1"/>
            <a:endParaRPr lang="en-US" sz="2000" dirty="0"/>
          </a:p>
          <a:p>
            <a:pPr algn="l" eaLnBrk="1" hangingPunct="1"/>
            <a:endParaRPr lang="en-US" sz="2000" dirty="0"/>
          </a:p>
          <a:p>
            <a:pPr algn="l" eaLnBrk="1" hangingPunct="1">
              <a:buFont typeface="Arial" charset="0"/>
              <a:buChar char="•"/>
            </a:pPr>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3" name="Picture 5" descr="BRid 2n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7411" name="Rectangle 5"/>
          <p:cNvSpPr>
            <a:spLocks noChangeArrowheads="1"/>
          </p:cNvSpPr>
          <p:nvPr/>
        </p:nvSpPr>
        <p:spPr bwMode="auto">
          <a:xfrm>
            <a:off x="4800600" y="2209800"/>
            <a:ext cx="3810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endParaRPr lang="en-US" b="1">
              <a:solidFill>
                <a:srgbClr val="C50000"/>
              </a:solidFill>
            </a:endParaRPr>
          </a:p>
        </p:txBody>
      </p:sp>
      <p:sp>
        <p:nvSpPr>
          <p:cNvPr id="17412" name="Rectangle 6"/>
          <p:cNvSpPr>
            <a:spLocks noChangeArrowheads="1"/>
          </p:cNvSpPr>
          <p:nvPr/>
        </p:nvSpPr>
        <p:spPr bwMode="auto">
          <a:xfrm>
            <a:off x="4038600" y="3048000"/>
            <a:ext cx="4572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r>
              <a:rPr lang="ja-JP" altLang="en-US" sz="2000" dirty="0"/>
              <a:t>“</a:t>
            </a:r>
            <a:r>
              <a:rPr lang="en-US" sz="2000" i="1" dirty="0"/>
              <a:t>We all have two choices, we can make a living or we can design a life.</a:t>
            </a:r>
            <a:r>
              <a:rPr lang="ja-JP" altLang="en-US" sz="2000" i="1" dirty="0"/>
              <a:t>”</a:t>
            </a:r>
            <a:endParaRPr lang="en-US" sz="2000" i="1" dirty="0"/>
          </a:p>
          <a:p>
            <a:pPr algn="r" eaLnBrk="1" hangingPunct="1"/>
            <a:r>
              <a:rPr lang="en-US" sz="2000" i="1" dirty="0"/>
              <a:t>Jim </a:t>
            </a:r>
            <a:r>
              <a:rPr lang="en-US" sz="2000" i="1" dirty="0" err="1"/>
              <a:t>Rohn</a:t>
            </a:r>
            <a:endParaRPr lang="en-US" sz="2000" b="1"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21507"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a:solidFill>
                  <a:srgbClr val="E57125"/>
                </a:solidFill>
              </a:rPr>
              <a:t>Things to Remember</a:t>
            </a:r>
          </a:p>
        </p:txBody>
      </p:sp>
      <p:sp>
        <p:nvSpPr>
          <p:cNvPr id="21508"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buFont typeface="Arial"/>
              <a:buChar char="•"/>
            </a:pPr>
            <a:r>
              <a:rPr lang="en-US" sz="2000" dirty="0" smtClean="0"/>
              <a:t>You </a:t>
            </a:r>
            <a:r>
              <a:rPr lang="en-US" sz="2000" dirty="0"/>
              <a:t>are your biggest asset and investing in yourself is the best 401K you will ever </a:t>
            </a:r>
            <a:r>
              <a:rPr lang="en-US" sz="2000" dirty="0" smtClean="0"/>
              <a:t>have.</a:t>
            </a:r>
            <a:endParaRPr lang="en-US" sz="2000" dirty="0"/>
          </a:p>
          <a:p>
            <a:pPr algn="l" eaLnBrk="1" hangingPunct="1"/>
            <a:endParaRPr lang="en-US" sz="2000" dirty="0"/>
          </a:p>
          <a:p>
            <a:pPr marL="227013" indent="-227013" algn="l" eaLnBrk="1" hangingPunct="1">
              <a:buFont typeface="Arial" charset="0"/>
              <a:buChar char="•"/>
            </a:pPr>
            <a:r>
              <a:rPr lang="en-US" sz="2000" dirty="0" smtClean="0"/>
              <a:t>You </a:t>
            </a:r>
            <a:r>
              <a:rPr lang="en-US" sz="2000" dirty="0"/>
              <a:t>are in the position to create more of an </a:t>
            </a:r>
            <a:r>
              <a:rPr lang="ja-JP" altLang="en-US" sz="2000" dirty="0"/>
              <a:t>“</a:t>
            </a:r>
            <a:r>
              <a:rPr lang="en-US" sz="2000" dirty="0"/>
              <a:t>expert status</a:t>
            </a:r>
            <a:r>
              <a:rPr lang="ja-JP" altLang="en-US" sz="2000" dirty="0"/>
              <a:t>”</a:t>
            </a:r>
            <a:endParaRPr lang="en-US" sz="2000" dirty="0"/>
          </a:p>
          <a:p>
            <a:pPr algn="l" eaLnBrk="1" hangingPunct="1"/>
            <a:endParaRPr lang="en-US" sz="2000" dirty="0"/>
          </a:p>
          <a:p>
            <a:pPr marL="227013" indent="-227013" algn="l" eaLnBrk="1" hangingPunct="1">
              <a:buFont typeface="Arial" charset="0"/>
              <a:buChar char="•"/>
            </a:pPr>
            <a:r>
              <a:rPr lang="en-US" sz="2000" dirty="0" smtClean="0"/>
              <a:t>Get </a:t>
            </a:r>
            <a:r>
              <a:rPr lang="en-US" sz="2000" dirty="0"/>
              <a:t>clear about your strongest traits and skills and then operate in your strength zone.</a:t>
            </a:r>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Make </a:t>
            </a:r>
            <a:r>
              <a:rPr lang="en-US" sz="2000" dirty="0"/>
              <a:t>sure your daily activities are in alignment with your core values.</a:t>
            </a:r>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Be </a:t>
            </a:r>
            <a:r>
              <a:rPr lang="en-US" sz="2000" dirty="0"/>
              <a:t>consistent when it comes to your personal </a:t>
            </a:r>
            <a:r>
              <a:rPr lang="en-US" sz="2000" dirty="0" smtClean="0"/>
              <a:t>branding.</a:t>
            </a:r>
            <a:endParaRPr lang="en-US" sz="2000" dirty="0"/>
          </a:p>
          <a:p>
            <a:pPr algn="l" eaLnBrk="1" hangingPunct="1"/>
            <a:r>
              <a:rPr lang="en-US" sz="2000" dirty="0"/>
              <a:t> </a:t>
            </a:r>
          </a:p>
          <a:p>
            <a:pPr algn="l" eaLnBrk="1" hangingPunct="1"/>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4" name="Picture 6"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22531"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a:solidFill>
                  <a:srgbClr val="E57125"/>
                </a:solidFill>
              </a:rPr>
              <a:t>Action Tips</a:t>
            </a:r>
          </a:p>
        </p:txBody>
      </p:sp>
      <p:sp>
        <p:nvSpPr>
          <p:cNvPr id="22532"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sz="2000"/>
          </a:p>
          <a:p>
            <a:pPr algn="l" eaLnBrk="1" hangingPunct="1"/>
            <a:endParaRPr lang="en-US" sz="2000"/>
          </a:p>
        </p:txBody>
      </p:sp>
      <p:sp>
        <p:nvSpPr>
          <p:cNvPr id="22533" name="Rectangle 1"/>
          <p:cNvSpPr>
            <a:spLocks noChangeArrowheads="1"/>
          </p:cNvSpPr>
          <p:nvPr/>
        </p:nvSpPr>
        <p:spPr bwMode="auto">
          <a:xfrm>
            <a:off x="1143000" y="2001838"/>
            <a:ext cx="78486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227013" indent="-227013" algn="l">
              <a:buFontTx/>
              <a:buChar char="•"/>
            </a:pPr>
            <a:r>
              <a:rPr lang="en-US" sz="2000" dirty="0" smtClean="0">
                <a:cs typeface="Times New Roman" charset="0"/>
              </a:rPr>
              <a:t>One </a:t>
            </a:r>
            <a:r>
              <a:rPr lang="en-US" sz="2000" dirty="0">
                <a:cs typeface="Times New Roman" charset="0"/>
              </a:rPr>
              <a:t>way to find out how others feel about you is to ask. The next time someone is referred to you, ask them what the referrer said </a:t>
            </a:r>
            <a:r>
              <a:rPr lang="en-US" sz="2000" i="1" dirty="0">
                <a:cs typeface="Times New Roman" charset="0"/>
              </a:rPr>
              <a:t>about you</a:t>
            </a:r>
            <a:r>
              <a:rPr lang="en-US" sz="2000" dirty="0">
                <a:cs typeface="Times New Roman" charset="0"/>
              </a:rPr>
              <a:t>.</a:t>
            </a:r>
          </a:p>
          <a:p>
            <a:pPr algn="l"/>
            <a:endParaRPr lang="en-US" sz="2000" dirty="0"/>
          </a:p>
          <a:p>
            <a:pPr marL="227013" indent="-227013" algn="l">
              <a:buFontTx/>
              <a:buChar char="•"/>
            </a:pPr>
            <a:r>
              <a:rPr lang="en-US" sz="2000" dirty="0" smtClean="0">
                <a:cs typeface="Times New Roman" charset="0"/>
              </a:rPr>
              <a:t>Start </a:t>
            </a:r>
            <a:r>
              <a:rPr lang="en-US" sz="2000" dirty="0">
                <a:cs typeface="Times New Roman" charset="0"/>
              </a:rPr>
              <a:t>a </a:t>
            </a:r>
            <a:r>
              <a:rPr lang="ja-JP" altLang="en-US" sz="2000" dirty="0">
                <a:cs typeface="Times New Roman" charset="0"/>
              </a:rPr>
              <a:t>“</a:t>
            </a:r>
            <a:r>
              <a:rPr lang="en-US" sz="2000" dirty="0">
                <a:cs typeface="Times New Roman" charset="0"/>
              </a:rPr>
              <a:t>Wow </a:t>
            </a:r>
            <a:r>
              <a:rPr lang="en-US" sz="2000" dirty="0" smtClean="0">
                <a:cs typeface="Times New Roman" charset="0"/>
              </a:rPr>
              <a:t>File.</a:t>
            </a:r>
            <a:r>
              <a:rPr lang="ja-JP" altLang="en-US" sz="2000" dirty="0" smtClean="0">
                <a:cs typeface="Times New Roman" charset="0"/>
              </a:rPr>
              <a:t>”</a:t>
            </a:r>
            <a:r>
              <a:rPr lang="en-US" sz="2000" dirty="0" smtClean="0">
                <a:cs typeface="Times New Roman" charset="0"/>
              </a:rPr>
              <a:t> </a:t>
            </a:r>
            <a:r>
              <a:rPr lang="en-US" sz="2000" dirty="0">
                <a:cs typeface="Times New Roman" charset="0"/>
              </a:rPr>
              <a:t>Pay attention to how others have personally branded themselves. Then, start a file of what you </a:t>
            </a:r>
            <a:r>
              <a:rPr lang="en-US" sz="2000" dirty="0" smtClean="0">
                <a:cs typeface="Times New Roman" charset="0"/>
              </a:rPr>
              <a:t>like — articles</a:t>
            </a:r>
            <a:r>
              <a:rPr lang="en-US" sz="2000" dirty="0">
                <a:cs typeface="Times New Roman" charset="0"/>
              </a:rPr>
              <a:t>, business cards, pictures, etc. You can use this for inspiration and ideas.</a:t>
            </a:r>
          </a:p>
          <a:p>
            <a:pPr algn="l"/>
            <a:endParaRPr lang="en-US" sz="2000" dirty="0"/>
          </a:p>
          <a:p>
            <a:pPr marL="227013" indent="-227013" algn="l">
              <a:buFontTx/>
              <a:buChar char="•"/>
            </a:pPr>
            <a:r>
              <a:rPr lang="en-US" sz="2000" dirty="0" smtClean="0">
                <a:cs typeface="Times New Roman" charset="0"/>
              </a:rPr>
              <a:t>Google </a:t>
            </a:r>
            <a:r>
              <a:rPr lang="en-US" sz="2000" dirty="0">
                <a:cs typeface="Times New Roman" charset="0"/>
              </a:rPr>
              <a:t>Alert:  Once you have properly positioned yourself, sign up for Google Alerts and have them </a:t>
            </a:r>
            <a:r>
              <a:rPr lang="en-US" sz="2000" dirty="0" smtClean="0">
                <a:cs typeface="Times New Roman" charset="0"/>
              </a:rPr>
              <a:t>e-mail </a:t>
            </a:r>
            <a:r>
              <a:rPr lang="en-US" sz="2000" dirty="0">
                <a:cs typeface="Times New Roman" charset="0"/>
              </a:rPr>
              <a:t>you relevant industry information daily. Example:  I typed in </a:t>
            </a:r>
            <a:r>
              <a:rPr lang="ja-JP" altLang="en-US" sz="2000" dirty="0">
                <a:cs typeface="Times New Roman" charset="0"/>
              </a:rPr>
              <a:t>“</a:t>
            </a:r>
            <a:r>
              <a:rPr lang="en-US" sz="2000" dirty="0">
                <a:cs typeface="Times New Roman" charset="0"/>
              </a:rPr>
              <a:t>Personal Branding</a:t>
            </a:r>
            <a:r>
              <a:rPr lang="ja-JP" altLang="en-US" sz="2000" dirty="0">
                <a:cs typeface="Times New Roman" charset="0"/>
              </a:rPr>
              <a:t>”</a:t>
            </a:r>
            <a:r>
              <a:rPr lang="en-US" sz="2000" dirty="0">
                <a:cs typeface="Times New Roman" charset="0"/>
              </a:rPr>
              <a:t> and now get up-to-date information on an ongoing basis to help keep my finger on the pulse of the industry.</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BRid 2n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2051" name="Rectangle 5"/>
          <p:cNvSpPr>
            <a:spLocks noChangeArrowheads="1"/>
          </p:cNvSpPr>
          <p:nvPr/>
        </p:nvSpPr>
        <p:spPr bwMode="auto">
          <a:xfrm>
            <a:off x="4800600" y="2209800"/>
            <a:ext cx="3810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endParaRPr lang="en-US" b="1">
              <a:solidFill>
                <a:srgbClr val="C50000"/>
              </a:solidFill>
            </a:endParaRPr>
          </a:p>
        </p:txBody>
      </p:sp>
      <p:sp>
        <p:nvSpPr>
          <p:cNvPr id="2052" name="Rectangle 6"/>
          <p:cNvSpPr>
            <a:spLocks noChangeArrowheads="1"/>
          </p:cNvSpPr>
          <p:nvPr/>
        </p:nvSpPr>
        <p:spPr bwMode="auto">
          <a:xfrm>
            <a:off x="4267200" y="2971800"/>
            <a:ext cx="4343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r>
              <a:rPr lang="ja-JP" altLang="en-US" sz="2000" dirty="0"/>
              <a:t>“</a:t>
            </a:r>
            <a:r>
              <a:rPr lang="en-US" sz="2000" i="1" dirty="0"/>
              <a:t>Don</a:t>
            </a:r>
            <a:r>
              <a:rPr lang="ja-JP" altLang="en-US" sz="2000" i="1" dirty="0"/>
              <a:t>’</a:t>
            </a:r>
            <a:r>
              <a:rPr lang="en-US" sz="2000" i="1" dirty="0"/>
              <a:t>t just express yourself, invent yourself. And </a:t>
            </a:r>
            <a:r>
              <a:rPr lang="en-US" sz="2000" i="1" dirty="0" smtClean="0"/>
              <a:t>don’t </a:t>
            </a:r>
            <a:r>
              <a:rPr lang="en-US" sz="2000" i="1" dirty="0"/>
              <a:t>restrict yourself to the off-the-shelf-models.</a:t>
            </a:r>
            <a:r>
              <a:rPr lang="ja-JP" altLang="en-US" sz="2000" i="1" dirty="0"/>
              <a:t>”</a:t>
            </a:r>
            <a:r>
              <a:rPr lang="en-US" sz="2000" i="1" dirty="0"/>
              <a:t> </a:t>
            </a:r>
          </a:p>
          <a:p>
            <a:pPr algn="r" eaLnBrk="1" hangingPunct="1"/>
            <a:r>
              <a:rPr lang="en-US" sz="2000" i="1" dirty="0"/>
              <a:t>–Henry Louis Gates</a:t>
            </a:r>
            <a:endParaRPr lang="en-US" sz="2000"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8" name="Picture 6"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23555"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a:solidFill>
                  <a:srgbClr val="E57125"/>
                </a:solidFill>
              </a:rPr>
              <a:t>Recommended Resources</a:t>
            </a:r>
          </a:p>
        </p:txBody>
      </p:sp>
      <p:sp>
        <p:nvSpPr>
          <p:cNvPr id="23556"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sz="2000"/>
          </a:p>
          <a:p>
            <a:pPr algn="l" eaLnBrk="1" hangingPunct="1"/>
            <a:endParaRPr lang="en-US" sz="2000"/>
          </a:p>
        </p:txBody>
      </p:sp>
      <p:sp>
        <p:nvSpPr>
          <p:cNvPr id="23557" name="Rectangle 5"/>
          <p:cNvSpPr>
            <a:spLocks noChangeArrowheads="1"/>
          </p:cNvSpPr>
          <p:nvPr/>
        </p:nvSpPr>
        <p:spPr bwMode="auto">
          <a:xfrm>
            <a:off x="1143000" y="1905000"/>
            <a:ext cx="73152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t>“</a:t>
            </a:r>
            <a:r>
              <a:rPr lang="en-US" sz="2000" dirty="0"/>
              <a:t>Make a Name for Yourself</a:t>
            </a:r>
            <a:r>
              <a:rPr lang="ja-JP" altLang="en-US" sz="2000" dirty="0"/>
              <a:t>”</a:t>
            </a:r>
            <a:r>
              <a:rPr lang="en-US" sz="2000" dirty="0"/>
              <a:t> by Robin Fisher </a:t>
            </a:r>
            <a:r>
              <a:rPr lang="en-US" sz="2000" dirty="0" err="1"/>
              <a:t>Roffer</a:t>
            </a:r>
            <a:endParaRPr lang="en-US" sz="2000" dirty="0"/>
          </a:p>
          <a:p>
            <a:endParaRPr lang="en-US" sz="2000" dirty="0"/>
          </a:p>
          <a:p>
            <a:r>
              <a:rPr lang="ja-JP" altLang="en-US" sz="2000" dirty="0"/>
              <a:t>“</a:t>
            </a:r>
            <a:r>
              <a:rPr lang="en-US" sz="2000" dirty="0"/>
              <a:t>Radical Careering</a:t>
            </a:r>
            <a:r>
              <a:rPr lang="ja-JP" altLang="en-US" sz="2000" dirty="0"/>
              <a:t>”</a:t>
            </a:r>
            <a:r>
              <a:rPr lang="en-US" sz="2000" dirty="0"/>
              <a:t> by Sally Hogshead</a:t>
            </a:r>
          </a:p>
          <a:p>
            <a:endParaRPr lang="en-US" sz="2000" dirty="0"/>
          </a:p>
          <a:p>
            <a:r>
              <a:rPr lang="ja-JP" altLang="en-US" sz="2000" dirty="0"/>
              <a:t>“</a:t>
            </a:r>
            <a:r>
              <a:rPr lang="en-US" sz="2000" dirty="0"/>
              <a:t>How to Live Your Dreams and Love Your Life: Ladies Who Launch</a:t>
            </a:r>
            <a:r>
              <a:rPr lang="ja-JP" altLang="en-US" sz="2000" dirty="0"/>
              <a:t>”</a:t>
            </a:r>
            <a:r>
              <a:rPr lang="en-US" sz="2000" dirty="0"/>
              <a:t> by Victoria </a:t>
            </a:r>
            <a:r>
              <a:rPr lang="en-US" sz="2000" dirty="0" err="1"/>
              <a:t>Colligan</a:t>
            </a:r>
            <a:r>
              <a:rPr lang="en-US" sz="2000" dirty="0"/>
              <a:t> and Beth </a:t>
            </a:r>
            <a:r>
              <a:rPr lang="en-US" sz="2000" dirty="0" err="1"/>
              <a:t>Schoenfeldt</a:t>
            </a:r>
            <a:endParaRPr lang="en-US" sz="2000" dirty="0"/>
          </a:p>
          <a:p>
            <a:endParaRPr lang="en-US" sz="2000" dirty="0"/>
          </a:p>
          <a:p>
            <a:r>
              <a:rPr lang="ja-JP" altLang="en-US" sz="2000" dirty="0"/>
              <a:t>“</a:t>
            </a:r>
            <a:r>
              <a:rPr lang="en-US" sz="2000" dirty="0"/>
              <a:t>Do What You </a:t>
            </a:r>
            <a:r>
              <a:rPr lang="en-US" sz="2000" dirty="0" smtClean="0"/>
              <a:t>Are</a:t>
            </a:r>
            <a:r>
              <a:rPr lang="ja-JP" altLang="en-US" sz="2000" dirty="0" smtClean="0"/>
              <a:t>”</a:t>
            </a:r>
            <a:r>
              <a:rPr lang="en-US" sz="2000" dirty="0" smtClean="0"/>
              <a:t> </a:t>
            </a:r>
            <a:r>
              <a:rPr lang="en-US" sz="2000" dirty="0"/>
              <a:t>by Paul </a:t>
            </a:r>
            <a:r>
              <a:rPr lang="en-US" sz="2000" dirty="0" err="1"/>
              <a:t>Tieger</a:t>
            </a:r>
            <a:endParaRPr lang="en-US" sz="2000" dirty="0"/>
          </a:p>
          <a:p>
            <a:endParaRPr lang="en-US" sz="2000" dirty="0"/>
          </a:p>
          <a:p>
            <a:r>
              <a:rPr lang="ja-JP" altLang="en-US" sz="2000" dirty="0"/>
              <a:t>“</a:t>
            </a:r>
            <a:r>
              <a:rPr lang="en-US" sz="2000" dirty="0"/>
              <a:t>Now, Discover Your </a:t>
            </a:r>
            <a:r>
              <a:rPr lang="en-US" sz="2000" dirty="0" smtClean="0"/>
              <a:t>Strengths</a:t>
            </a:r>
            <a:r>
              <a:rPr lang="ja-JP" altLang="en-US" sz="2000" dirty="0" smtClean="0"/>
              <a:t>”</a:t>
            </a:r>
            <a:r>
              <a:rPr lang="en-US" sz="2000" dirty="0" smtClean="0"/>
              <a:t> </a:t>
            </a:r>
            <a:r>
              <a:rPr lang="en-US" sz="2000" dirty="0"/>
              <a:t>by Marcus Buckingham</a:t>
            </a:r>
          </a:p>
          <a:p>
            <a:endParaRPr lang="en-US" sz="2000" dirty="0"/>
          </a:p>
          <a:p>
            <a:r>
              <a:rPr lang="ja-JP" altLang="en-US" sz="2000" dirty="0"/>
              <a:t>“</a:t>
            </a:r>
            <a:r>
              <a:rPr lang="en-US" sz="2000" dirty="0"/>
              <a:t>Career Distinction</a:t>
            </a:r>
            <a:r>
              <a:rPr lang="ja-JP" altLang="en-US" sz="2000" dirty="0"/>
              <a:t>”</a:t>
            </a:r>
            <a:r>
              <a:rPr lang="en-US" sz="2000" dirty="0"/>
              <a:t> by William </a:t>
            </a:r>
            <a:r>
              <a:rPr lang="en-US" sz="2000" dirty="0" err="1"/>
              <a:t>Arruda</a:t>
            </a:r>
            <a:r>
              <a:rPr lang="en-US" sz="2000" dirty="0"/>
              <a:t> and Kirsten </a:t>
            </a:r>
            <a:r>
              <a:rPr lang="en-US" sz="2000" dirty="0" err="1"/>
              <a:t>Dixson</a:t>
            </a:r>
            <a:endParaRPr lang="en-US" sz="2000" dirty="0"/>
          </a:p>
          <a:p>
            <a:endParaRPr lang="en-US" sz="2000" dirty="0"/>
          </a:p>
          <a:p>
            <a:r>
              <a:rPr lang="ja-JP" altLang="en-US" sz="2000" dirty="0"/>
              <a:t>“</a:t>
            </a:r>
            <a:r>
              <a:rPr lang="en-US" sz="2000" dirty="0"/>
              <a:t>Brag! The Art of Tooting Your Own Horn</a:t>
            </a:r>
            <a:r>
              <a:rPr lang="ja-JP" altLang="en-US" sz="2000" dirty="0"/>
              <a:t>”</a:t>
            </a:r>
            <a:r>
              <a:rPr lang="en-US" sz="2000" dirty="0"/>
              <a:t> by Peggy </a:t>
            </a:r>
            <a:r>
              <a:rPr lang="en-US" sz="2000" dirty="0" smtClean="0"/>
              <a:t>Klaus</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5"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25603"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dirty="0">
                <a:solidFill>
                  <a:srgbClr val="E57125"/>
                </a:solidFill>
              </a:rPr>
              <a:t>Exclusive Offer for </a:t>
            </a:r>
            <a:r>
              <a:rPr lang="en-US" b="1" dirty="0" smtClean="0">
                <a:solidFill>
                  <a:srgbClr val="E57125"/>
                </a:solidFill>
              </a:rPr>
              <a:t>40PlusPresentation Attendees</a:t>
            </a:r>
            <a:endParaRPr lang="en-US" b="1" dirty="0">
              <a:solidFill>
                <a:srgbClr val="E57125"/>
              </a:solidFill>
            </a:endParaRPr>
          </a:p>
        </p:txBody>
      </p:sp>
      <p:sp>
        <p:nvSpPr>
          <p:cNvPr id="25604"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buFont typeface="Arial"/>
              <a:buChar char="•"/>
            </a:pPr>
            <a:r>
              <a:rPr lang="en-US" sz="2000" b="1" dirty="0" smtClean="0"/>
              <a:t>2 Brand Elevation Sessions: $247 (Must sign up today)</a:t>
            </a:r>
            <a:endParaRPr lang="en-US" sz="2000" b="1" dirty="0"/>
          </a:p>
          <a:p>
            <a:pPr algn="l" eaLnBrk="1" hangingPunct="1"/>
            <a:endParaRPr lang="en-US" sz="2000" dirty="0"/>
          </a:p>
          <a:p>
            <a:pPr marL="227013" indent="-227013" algn="l" eaLnBrk="1" hangingPunct="1">
              <a:buFont typeface="Arial" charset="0"/>
              <a:buChar char="•"/>
            </a:pPr>
            <a:r>
              <a:rPr lang="en-US" sz="2000" dirty="0" smtClean="0"/>
              <a:t>Discover the steps you can take right now to position yourself as a breakout star in your industry.</a:t>
            </a:r>
          </a:p>
          <a:p>
            <a:pPr algn="l" eaLnBrk="1" hangingPunct="1"/>
            <a:endParaRPr lang="en-US" sz="2000" dirty="0"/>
          </a:p>
          <a:p>
            <a:pPr marL="227013" indent="-227013" algn="l" eaLnBrk="1" hangingPunct="1">
              <a:buFont typeface="Arial" charset="0"/>
              <a:buChar char="•"/>
            </a:pPr>
            <a:r>
              <a:rPr lang="en-US" sz="2000" dirty="0" smtClean="0"/>
              <a:t>Find out how you can leverage your years of Industry experience to get to the next level.</a:t>
            </a:r>
            <a:endParaRPr lang="en-US" sz="2000" dirty="0"/>
          </a:p>
          <a:p>
            <a:pPr algn="l" eaLnBrk="1" hangingPunct="1"/>
            <a:endParaRPr lang="en-US" sz="2000" dirty="0"/>
          </a:p>
          <a:p>
            <a:pPr marL="227013" indent="-227013" algn="l" eaLnBrk="1" hangingPunct="1">
              <a:buFont typeface="Arial" charset="0"/>
              <a:buChar char="•"/>
            </a:pPr>
            <a:r>
              <a:rPr lang="en-US" sz="2000" dirty="0" smtClean="0"/>
              <a:t>Discover your blind spots and what might be holding you back from getting the position/client you are after</a:t>
            </a:r>
            <a:endParaRPr lang="en-US" sz="2000" dirty="0"/>
          </a:p>
          <a:p>
            <a:pPr algn="l" eaLnBrk="1" hangingPunct="1"/>
            <a:endParaRPr lang="en-US" sz="2000" dirty="0"/>
          </a:p>
          <a:p>
            <a:pPr algn="l" eaLnBrk="1" hangingPunct="1"/>
            <a:endParaRPr lang="en-US" sz="2000" dirty="0"/>
          </a:p>
          <a:p>
            <a:pPr algn="l" eaLnBrk="1" hangingPunct="1"/>
            <a:r>
              <a:rPr lang="en-US" sz="2000" dirty="0"/>
              <a:t> </a:t>
            </a:r>
          </a:p>
          <a:p>
            <a:pPr algn="l" eaLnBrk="1" hangingPunct="1"/>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26627"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dirty="0">
                <a:solidFill>
                  <a:srgbClr val="E57125"/>
                </a:solidFill>
              </a:rPr>
              <a:t>Exclusive Offer for </a:t>
            </a:r>
            <a:r>
              <a:rPr lang="en-US" b="1" dirty="0" smtClean="0">
                <a:solidFill>
                  <a:srgbClr val="E57125"/>
                </a:solidFill>
              </a:rPr>
              <a:t>40Plus Presentation Attendees</a:t>
            </a:r>
            <a:endParaRPr lang="en-US" b="1" dirty="0">
              <a:solidFill>
                <a:srgbClr val="E57125"/>
              </a:solidFill>
            </a:endParaRPr>
          </a:p>
        </p:txBody>
      </p:sp>
      <p:sp>
        <p:nvSpPr>
          <p:cNvPr id="26628" name="Rectangle 4"/>
          <p:cNvSpPr>
            <a:spLocks noChangeArrowheads="1"/>
          </p:cNvSpPr>
          <p:nvPr/>
        </p:nvSpPr>
        <p:spPr bwMode="auto">
          <a:xfrm>
            <a:off x="1040423" y="2148254"/>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buFont typeface="Arial"/>
              <a:buChar char="•"/>
            </a:pPr>
            <a:r>
              <a:rPr lang="en-US" sz="2000" dirty="0" smtClean="0"/>
              <a:t>PowerPoint Presentation: Business Card</a:t>
            </a:r>
          </a:p>
          <a:p>
            <a:pPr marL="227013" indent="-227013" algn="l" eaLnBrk="1" hangingPunct="1">
              <a:buFont typeface="Arial"/>
              <a:buChar char="•"/>
            </a:pPr>
            <a:endParaRPr lang="en-US" sz="2000" dirty="0"/>
          </a:p>
          <a:p>
            <a:pPr marL="227013" indent="-227013" algn="l" eaLnBrk="1" hangingPunct="1">
              <a:buFont typeface="Arial" charset="0"/>
              <a:buChar char="•"/>
            </a:pPr>
            <a:r>
              <a:rPr lang="en-US" sz="2000" dirty="0" smtClean="0"/>
              <a:t>Bi-weekly newsletter</a:t>
            </a:r>
            <a:r>
              <a:rPr lang="en-US" sz="2000" u="sng" dirty="0" smtClean="0"/>
              <a:t>, Brand Elevation</a:t>
            </a:r>
            <a:endParaRPr lang="en-US" sz="2000" dirty="0" smtClean="0"/>
          </a:p>
          <a:p>
            <a:pPr algn="l" eaLnBrk="1" hangingPunct="1"/>
            <a:endParaRPr lang="en-US" sz="2000" dirty="0"/>
          </a:p>
          <a:p>
            <a:pPr marL="227013" indent="-227013" algn="l" eaLnBrk="1" hangingPunct="1">
              <a:buFont typeface="Arial" charset="0"/>
              <a:buChar char="•"/>
            </a:pPr>
            <a:r>
              <a:rPr lang="en-US" sz="2000" dirty="0" smtClean="0"/>
              <a:t>Special Gift: How to be an Expert</a:t>
            </a:r>
            <a:endParaRPr lang="en-US" sz="2000" b="1" dirty="0" smtClean="0"/>
          </a:p>
          <a:p>
            <a:pPr algn="l" eaLnBrk="1" hangingPunct="1"/>
            <a:endParaRPr lang="en-US" sz="2000" dirty="0"/>
          </a:p>
          <a:p>
            <a:pPr algn="l" eaLnBrk="1" hangingPunct="1"/>
            <a:endParaRPr lang="en-US" sz="2000" dirty="0"/>
          </a:p>
          <a:p>
            <a:pPr algn="l" eaLnBrk="1" hangingPunct="1"/>
            <a:endParaRPr lang="en-US" sz="2000" dirty="0"/>
          </a:p>
          <a:p>
            <a:pPr algn="l" eaLnBrk="1" hangingPunct="1"/>
            <a:endParaRPr lang="en-US" sz="2000" dirty="0"/>
          </a:p>
          <a:p>
            <a:pPr algn="l" eaLnBrk="1" hangingPunct="1"/>
            <a:r>
              <a:rPr lang="en-US" sz="2000" dirty="0"/>
              <a:t> </a:t>
            </a:r>
          </a:p>
          <a:p>
            <a:pPr algn="l" eaLnBrk="1" hangingPunct="1"/>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3" name="Picture 5" descr="BRid 2n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27651" name="Rectangle 5"/>
          <p:cNvSpPr>
            <a:spLocks noChangeArrowheads="1"/>
          </p:cNvSpPr>
          <p:nvPr/>
        </p:nvSpPr>
        <p:spPr bwMode="auto">
          <a:xfrm>
            <a:off x="4800600" y="2209800"/>
            <a:ext cx="3810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endParaRPr lang="en-US" b="1">
              <a:solidFill>
                <a:srgbClr val="C50000"/>
              </a:solidFill>
            </a:endParaRPr>
          </a:p>
        </p:txBody>
      </p:sp>
      <p:sp>
        <p:nvSpPr>
          <p:cNvPr id="27652" name="Rectangle 6"/>
          <p:cNvSpPr>
            <a:spLocks noChangeArrowheads="1"/>
          </p:cNvSpPr>
          <p:nvPr/>
        </p:nvSpPr>
        <p:spPr bwMode="auto">
          <a:xfrm>
            <a:off x="3581400" y="2667000"/>
            <a:ext cx="3810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ja-JP" altLang="en-US" sz="3200" i="1"/>
              <a:t>“</a:t>
            </a:r>
            <a:r>
              <a:rPr lang="en-US" sz="3200" i="1"/>
              <a:t>Decide who you want to be and then make it so.</a:t>
            </a:r>
            <a:r>
              <a:rPr lang="ja-JP" altLang="en-US" sz="3200" i="1"/>
              <a:t>”</a:t>
            </a:r>
            <a:endParaRPr lang="en-US" sz="3200" i="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a:solidFill>
                  <a:srgbClr val="E57125"/>
                </a:solidFill>
              </a:rPr>
              <a:t>Overview</a:t>
            </a:r>
          </a:p>
        </p:txBody>
      </p:sp>
      <p:sp>
        <p:nvSpPr>
          <p:cNvPr id="3076"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US" sz="2000" dirty="0"/>
              <a:t>• Opening Remarks</a:t>
            </a:r>
          </a:p>
          <a:p>
            <a:pPr algn="l" eaLnBrk="1" hangingPunct="1"/>
            <a:endParaRPr lang="en-US" sz="2000" dirty="0"/>
          </a:p>
          <a:p>
            <a:pPr algn="l" eaLnBrk="1" hangingPunct="1">
              <a:buFont typeface="Arial" charset="0"/>
              <a:buChar char="•"/>
            </a:pPr>
            <a:r>
              <a:rPr lang="en-US" sz="2000" dirty="0"/>
              <a:t> Facilitator</a:t>
            </a:r>
            <a:r>
              <a:rPr lang="ja-JP" altLang="en-US" sz="2000" dirty="0"/>
              <a:t>’</a:t>
            </a:r>
            <a:r>
              <a:rPr lang="en-US" sz="2000" dirty="0"/>
              <a:t>s Background</a:t>
            </a:r>
          </a:p>
          <a:p>
            <a:pPr algn="l" eaLnBrk="1" hangingPunct="1"/>
            <a:endParaRPr lang="en-US" sz="2000" dirty="0"/>
          </a:p>
          <a:p>
            <a:pPr algn="l" eaLnBrk="1" hangingPunct="1">
              <a:buFont typeface="Arial" charset="0"/>
              <a:buChar char="•"/>
            </a:pPr>
            <a:r>
              <a:rPr lang="en-US" sz="2000" dirty="0"/>
              <a:t> The Importance of Personal Branding</a:t>
            </a:r>
          </a:p>
          <a:p>
            <a:pPr algn="l" eaLnBrk="1" hangingPunct="1"/>
            <a:endParaRPr lang="en-US" sz="2000" dirty="0"/>
          </a:p>
          <a:p>
            <a:pPr algn="l" eaLnBrk="1" hangingPunct="1">
              <a:buFont typeface="Arial" charset="0"/>
              <a:buChar char="•"/>
            </a:pPr>
            <a:r>
              <a:rPr lang="en-US" sz="2000" dirty="0"/>
              <a:t> 8 Steps to Developing An Effective Personal Brand</a:t>
            </a:r>
          </a:p>
          <a:p>
            <a:pPr algn="l" eaLnBrk="1" hangingPunct="1"/>
            <a:endParaRPr lang="en-US" sz="2000" dirty="0"/>
          </a:p>
          <a:p>
            <a:pPr algn="l" eaLnBrk="1" hangingPunct="1">
              <a:buFont typeface="Arial" charset="0"/>
              <a:buChar char="•"/>
            </a:pPr>
            <a:r>
              <a:rPr lang="en-US" sz="2000" dirty="0"/>
              <a:t> </a:t>
            </a:r>
            <a:r>
              <a:rPr lang="en-US" sz="2000" dirty="0" smtClean="0"/>
              <a:t> Action Steps</a:t>
            </a:r>
          </a:p>
          <a:p>
            <a:pPr algn="l" eaLnBrk="1" hangingPunct="1"/>
            <a:endParaRPr lang="en-US" sz="2000" dirty="0" smtClean="0"/>
          </a:p>
          <a:p>
            <a:pPr algn="l" eaLnBrk="1" hangingPunct="1">
              <a:buFont typeface="Arial" charset="0"/>
              <a:buChar char="•"/>
            </a:pPr>
            <a:r>
              <a:rPr lang="en-US" sz="2000" dirty="0" smtClean="0"/>
              <a:t>Discussion</a:t>
            </a:r>
            <a:endParaRPr lang="en-US" sz="2000" dirty="0"/>
          </a:p>
          <a:p>
            <a:pPr algn="l" eaLnBrk="1" hangingPunct="1">
              <a:buFont typeface="Arial" charset="0"/>
              <a:buChar char="•"/>
            </a:pPr>
            <a:endParaRPr lang="en-US" sz="2000" dirty="0"/>
          </a:p>
          <a:p>
            <a:pPr algn="l" eaLnBrk="1" hangingPunct="1"/>
            <a:endParaRPr lang="en-US" sz="2000" dirty="0"/>
          </a:p>
          <a:p>
            <a:pPr algn="l" eaLnBrk="1" hangingPunct="1">
              <a:buFont typeface="Arial" charset="0"/>
              <a:buChar char="•"/>
            </a:pPr>
            <a:endParaRPr lang="en-US" sz="2000" dirty="0"/>
          </a:p>
          <a:p>
            <a:pPr algn="l" eaLnBrk="1" hangingPunct="1"/>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a:solidFill>
                  <a:srgbClr val="E57125"/>
                </a:solidFill>
              </a:rPr>
              <a:t>Personal Branding: What is it?</a:t>
            </a:r>
          </a:p>
        </p:txBody>
      </p:sp>
      <p:sp>
        <p:nvSpPr>
          <p:cNvPr id="4100"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r>
              <a:rPr lang="en-US" sz="2000" dirty="0"/>
              <a:t>• Your reputation</a:t>
            </a:r>
          </a:p>
          <a:p>
            <a:pPr algn="l" eaLnBrk="1" hangingPunct="1"/>
            <a:endParaRPr lang="en-US" sz="2000" dirty="0"/>
          </a:p>
          <a:p>
            <a:pPr marL="227013" indent="-227013" algn="l" eaLnBrk="1" hangingPunct="1">
              <a:buFont typeface="Arial" charset="0"/>
              <a:buChar char="•"/>
            </a:pPr>
            <a:r>
              <a:rPr lang="en-US" sz="2000" dirty="0" smtClean="0"/>
              <a:t>The </a:t>
            </a:r>
            <a:r>
              <a:rPr lang="en-US" sz="2000" dirty="0"/>
              <a:t>mental real estate you hold in the minds of others</a:t>
            </a:r>
          </a:p>
          <a:p>
            <a:pPr algn="l" eaLnBrk="1" hangingPunct="1"/>
            <a:endParaRPr lang="en-US" sz="2000" dirty="0"/>
          </a:p>
          <a:p>
            <a:pPr marL="227013" indent="-227013" algn="l" eaLnBrk="1" hangingPunct="1">
              <a:buFont typeface="Arial" charset="0"/>
              <a:buChar char="•"/>
            </a:pPr>
            <a:r>
              <a:rPr lang="en-US" sz="2000" dirty="0" smtClean="0"/>
              <a:t>A </a:t>
            </a:r>
            <a:r>
              <a:rPr lang="en-US" sz="2000" dirty="0"/>
              <a:t>promise or covenant between you and your client/customer             or any one else about what they can expect when doing business or interacting with </a:t>
            </a:r>
            <a:r>
              <a:rPr lang="en-US" sz="2000" dirty="0" smtClean="0"/>
              <a:t>you</a:t>
            </a:r>
            <a:endParaRPr lang="en-US" sz="2000" dirty="0"/>
          </a:p>
          <a:p>
            <a:pPr algn="l" eaLnBrk="1" hangingPunct="1"/>
            <a:endParaRPr lang="en-US" sz="2000" dirty="0"/>
          </a:p>
          <a:p>
            <a:pPr marL="227013" indent="-227013" algn="l" eaLnBrk="1" hangingPunct="1">
              <a:buFont typeface="Arial" charset="0"/>
              <a:buChar char="•"/>
            </a:pPr>
            <a:r>
              <a:rPr lang="en-US" sz="2000" dirty="0" smtClean="0"/>
              <a:t>A </a:t>
            </a:r>
            <a:r>
              <a:rPr lang="en-US" sz="2000" dirty="0"/>
              <a:t>way to be identified by your passions, core values and talents</a:t>
            </a:r>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A </a:t>
            </a:r>
            <a:r>
              <a:rPr lang="en-US" sz="2000" dirty="0"/>
              <a:t>reflection of who you are and what you believe, which is visibly expressed by what you do and how you do it.</a:t>
            </a:r>
          </a:p>
          <a:p>
            <a:pPr algn="l" eaLnBrk="1" hangingPunct="1">
              <a:buFont typeface="Arial" charset="0"/>
              <a:buChar char="•"/>
            </a:pPr>
            <a:endParaRPr lang="en-US" sz="2000" dirty="0"/>
          </a:p>
          <a:p>
            <a:pPr algn="l" eaLnBrk="1" hangingPunct="1">
              <a:buFont typeface="Arial" charset="0"/>
              <a:buChar char="•"/>
            </a:pPr>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a:solidFill>
                  <a:srgbClr val="E57125"/>
                </a:solidFill>
              </a:rPr>
              <a:t>Branding: What are the benefits?</a:t>
            </a:r>
          </a:p>
        </p:txBody>
      </p:sp>
      <p:sp>
        <p:nvSpPr>
          <p:cNvPr id="5124"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US" sz="2000" dirty="0"/>
              <a:t>• Attract more of the </a:t>
            </a:r>
            <a:r>
              <a:rPr lang="en-US" sz="2000" i="1" dirty="0"/>
              <a:t>right</a:t>
            </a:r>
            <a:r>
              <a:rPr lang="en-US" sz="2000" dirty="0"/>
              <a:t> kind of opportunities</a:t>
            </a:r>
          </a:p>
          <a:p>
            <a:pPr algn="l" eaLnBrk="1" hangingPunct="1"/>
            <a:endParaRPr lang="en-US" sz="2000" dirty="0"/>
          </a:p>
          <a:p>
            <a:pPr algn="l" eaLnBrk="1" hangingPunct="1">
              <a:buFont typeface="Arial" charset="0"/>
              <a:buChar char="•"/>
            </a:pPr>
            <a:r>
              <a:rPr lang="en-US" sz="2000" dirty="0"/>
              <a:t> Increased earning potential</a:t>
            </a:r>
          </a:p>
          <a:p>
            <a:pPr algn="l" eaLnBrk="1" hangingPunct="1"/>
            <a:endParaRPr lang="en-US" sz="2000" dirty="0"/>
          </a:p>
          <a:p>
            <a:pPr algn="l" eaLnBrk="1" hangingPunct="1">
              <a:buFont typeface="Arial" charset="0"/>
              <a:buChar char="•"/>
            </a:pPr>
            <a:r>
              <a:rPr lang="en-US" sz="2000" dirty="0"/>
              <a:t> Creates </a:t>
            </a:r>
            <a:r>
              <a:rPr lang="ja-JP" altLang="en-US" sz="2000" dirty="0"/>
              <a:t>“</a:t>
            </a:r>
            <a:r>
              <a:rPr lang="en-US" sz="2000" dirty="0"/>
              <a:t>top-of-mind</a:t>
            </a:r>
            <a:r>
              <a:rPr lang="ja-JP" altLang="en-US" sz="2000" dirty="0"/>
              <a:t>”</a:t>
            </a:r>
            <a:r>
              <a:rPr lang="en-US" sz="2000" dirty="0"/>
              <a:t> status</a:t>
            </a:r>
          </a:p>
          <a:p>
            <a:pPr algn="l" eaLnBrk="1" hangingPunct="1"/>
            <a:endParaRPr lang="en-US" sz="2000" dirty="0"/>
          </a:p>
          <a:p>
            <a:pPr algn="l" eaLnBrk="1" hangingPunct="1">
              <a:buFont typeface="Arial" charset="0"/>
              <a:buChar char="•"/>
            </a:pPr>
            <a:r>
              <a:rPr lang="en-US" sz="2000" dirty="0"/>
              <a:t> Puts in a leadership role</a:t>
            </a:r>
          </a:p>
          <a:p>
            <a:pPr algn="l" eaLnBrk="1" hangingPunct="1"/>
            <a:endParaRPr lang="en-US" sz="2000" dirty="0"/>
          </a:p>
          <a:p>
            <a:pPr algn="l" eaLnBrk="1" hangingPunct="1">
              <a:buFont typeface="Arial" charset="0"/>
              <a:buChar char="•"/>
            </a:pPr>
            <a:r>
              <a:rPr lang="en-US" sz="2000" dirty="0"/>
              <a:t> Provides greater recognition</a:t>
            </a:r>
          </a:p>
          <a:p>
            <a:pPr algn="l" eaLnBrk="1" hangingPunct="1"/>
            <a:endParaRPr lang="en-US" sz="2000" dirty="0"/>
          </a:p>
          <a:p>
            <a:pPr algn="l" eaLnBrk="1" hangingPunct="1">
              <a:buFont typeface="Arial" charset="0"/>
              <a:buChar char="•"/>
            </a:pPr>
            <a:r>
              <a:rPr lang="en-US" sz="2000" dirty="0"/>
              <a:t> Increases both your credibility and prestige</a:t>
            </a:r>
          </a:p>
          <a:p>
            <a:pPr algn="l" eaLnBrk="1" hangingPunct="1"/>
            <a:endParaRPr lang="en-US" sz="2000" dirty="0"/>
          </a:p>
          <a:p>
            <a:pPr algn="l" eaLnBrk="1" hangingPunct="1">
              <a:buFont typeface="Arial" charset="0"/>
              <a:buChar char="•"/>
            </a:pPr>
            <a:r>
              <a:rPr lang="en-US" sz="2000" dirty="0"/>
              <a:t> Can help position you as an industry leader</a:t>
            </a:r>
          </a:p>
          <a:p>
            <a:pPr algn="l" eaLnBrk="1" hangingPunct="1"/>
            <a:endParaRPr lang="en-US" sz="2000" dirty="0"/>
          </a:p>
          <a:p>
            <a:pPr algn="l" eaLnBrk="1" hangingPunct="1">
              <a:buFont typeface="Arial" charset="0"/>
              <a:buChar char="•"/>
            </a:pPr>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6147"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dirty="0">
                <a:solidFill>
                  <a:srgbClr val="E57125"/>
                </a:solidFill>
              </a:rPr>
              <a:t>Personal Branding: What it </a:t>
            </a:r>
            <a:r>
              <a:rPr lang="en-US" b="1" dirty="0" smtClean="0">
                <a:solidFill>
                  <a:srgbClr val="E57125"/>
                </a:solidFill>
              </a:rPr>
              <a:t>won’t </a:t>
            </a:r>
            <a:r>
              <a:rPr lang="en-US" b="1" dirty="0">
                <a:solidFill>
                  <a:srgbClr val="E57125"/>
                </a:solidFill>
              </a:rPr>
              <a:t>do?</a:t>
            </a:r>
          </a:p>
        </p:txBody>
      </p:sp>
      <p:sp>
        <p:nvSpPr>
          <p:cNvPr id="6148"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US" sz="2000"/>
              <a:t>• Cover up incompetence</a:t>
            </a:r>
          </a:p>
          <a:p>
            <a:pPr algn="l" eaLnBrk="1" hangingPunct="1"/>
            <a:endParaRPr lang="en-US" sz="2000"/>
          </a:p>
          <a:p>
            <a:pPr algn="l" eaLnBrk="1" hangingPunct="1">
              <a:buFont typeface="Arial" charset="0"/>
              <a:buChar char="•"/>
            </a:pPr>
            <a:r>
              <a:rPr lang="en-US" sz="2000"/>
              <a:t> Work if it is a lie</a:t>
            </a:r>
          </a:p>
          <a:p>
            <a:pPr algn="l" eaLnBrk="1" hangingPunct="1"/>
            <a:endParaRPr lang="en-US" sz="2000"/>
          </a:p>
          <a:p>
            <a:pPr algn="l" eaLnBrk="1" hangingPunct="1">
              <a:buFont typeface="Arial" charset="0"/>
              <a:buChar char="•"/>
            </a:pPr>
            <a:r>
              <a:rPr lang="en-US" sz="2000"/>
              <a:t> Work instantaneously</a:t>
            </a:r>
          </a:p>
          <a:p>
            <a:pPr algn="l" eaLnBrk="1" hangingPunct="1">
              <a:buFont typeface="Arial" charset="0"/>
              <a:buChar char="•"/>
            </a:pPr>
            <a:endParaRPr lang="en-US" sz="2000"/>
          </a:p>
          <a:p>
            <a:pPr algn="l" eaLnBrk="1" hangingPunct="1">
              <a:buFont typeface="Arial" charset="0"/>
              <a:buChar char="•"/>
            </a:pPr>
            <a:endParaRPr lang="en-US" sz="2000"/>
          </a:p>
          <a:p>
            <a:pPr algn="l" eaLnBrk="1" hangingPunct="1"/>
            <a:endParaRPr lang="en-US" sz="2000"/>
          </a:p>
          <a:p>
            <a:pPr algn="l" eaLnBrk="1" hangingPunct="1"/>
            <a:endParaRPr lang="en-US" sz="2000"/>
          </a:p>
          <a:p>
            <a:pPr algn="l" eaLnBrk="1" hangingPunct="1"/>
            <a:endParaRPr lang="en-US" sz="2000"/>
          </a:p>
          <a:p>
            <a:pPr algn="l" eaLnBrk="1" hangingPunct="1"/>
            <a:endParaRPr lang="en-US"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7171"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US" b="1" dirty="0">
                <a:solidFill>
                  <a:srgbClr val="E57125"/>
                </a:solidFill>
              </a:rPr>
              <a:t>Why effective personal branding is so critical?</a:t>
            </a:r>
          </a:p>
        </p:txBody>
      </p:sp>
      <p:sp>
        <p:nvSpPr>
          <p:cNvPr id="7172"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buFont typeface="Arial" charset="0"/>
              <a:buChar char="•"/>
            </a:pPr>
            <a:r>
              <a:rPr lang="en-US" sz="2000" dirty="0" smtClean="0"/>
              <a:t>It </a:t>
            </a:r>
            <a:r>
              <a:rPr lang="en-US" sz="2000" dirty="0"/>
              <a:t>allows you to align with your core values and </a:t>
            </a:r>
            <a:r>
              <a:rPr lang="en-US" sz="2000" dirty="0" smtClean="0"/>
              <a:t>to be </a:t>
            </a:r>
            <a:r>
              <a:rPr lang="en-US" sz="2000" dirty="0"/>
              <a:t>recognized for who you really </a:t>
            </a:r>
            <a:r>
              <a:rPr lang="en-US" sz="2000" dirty="0" smtClean="0"/>
              <a:t>are</a:t>
            </a:r>
            <a:endParaRPr lang="en-US" sz="2000" dirty="0"/>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It </a:t>
            </a:r>
            <a:r>
              <a:rPr lang="en-US" sz="2000" dirty="0"/>
              <a:t>positions you as an industry leader pulling in more clients and </a:t>
            </a:r>
            <a:r>
              <a:rPr lang="ja-JP" altLang="en-US" sz="2000" dirty="0"/>
              <a:t>“</a:t>
            </a:r>
            <a:r>
              <a:rPr lang="en-US" sz="2000" dirty="0"/>
              <a:t>unexpected opportunities</a:t>
            </a:r>
            <a:r>
              <a:rPr lang="ja-JP" altLang="en-US" sz="2000" dirty="0"/>
              <a:t>”</a:t>
            </a:r>
            <a:endParaRPr lang="en-US" sz="2000" dirty="0"/>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It </a:t>
            </a:r>
            <a:r>
              <a:rPr lang="en-US" sz="2000" dirty="0"/>
              <a:t>helps you highlight and be recognized for your </a:t>
            </a:r>
            <a:r>
              <a:rPr lang="ja-JP" altLang="en-US" sz="2000" dirty="0"/>
              <a:t>“</a:t>
            </a:r>
            <a:r>
              <a:rPr lang="en-US" sz="2000" dirty="0"/>
              <a:t>wow factor.</a:t>
            </a:r>
            <a:r>
              <a:rPr lang="ja-JP" altLang="en-US" sz="2000" dirty="0"/>
              <a:t>”</a:t>
            </a:r>
            <a:r>
              <a:rPr lang="en-US" sz="2000" dirty="0"/>
              <a:t> The one thing you can deliver unlike anyone else.</a:t>
            </a:r>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It </a:t>
            </a:r>
            <a:r>
              <a:rPr lang="en-US" sz="2000" dirty="0"/>
              <a:t>helps you create a laser focus and therefore be in a position to capitalize on other streams of income</a:t>
            </a:r>
          </a:p>
          <a:p>
            <a:pPr algn="l" eaLnBrk="1" hangingPunct="1">
              <a:buFont typeface="Arial" charset="0"/>
              <a:buChar char="•"/>
            </a:pPr>
            <a:endParaRPr lang="en-US" sz="2000" dirty="0"/>
          </a:p>
          <a:p>
            <a:pPr marL="227013" indent="-227013" algn="l" eaLnBrk="1" hangingPunct="1">
              <a:buFont typeface="Arial" charset="0"/>
              <a:buChar char="•"/>
            </a:pPr>
            <a:r>
              <a:rPr lang="en-US" sz="2000" dirty="0" smtClean="0"/>
              <a:t>It </a:t>
            </a:r>
            <a:r>
              <a:rPr lang="en-US" sz="2000" dirty="0"/>
              <a:t>draws to you the right kind of people; your optimal clients so you </a:t>
            </a:r>
            <a:r>
              <a:rPr lang="en-US" sz="2000" dirty="0" smtClean="0"/>
              <a:t>aren’t </a:t>
            </a:r>
            <a:r>
              <a:rPr lang="en-US" sz="2000" dirty="0"/>
              <a:t>looking at anyone who breathes as a potential client.</a:t>
            </a:r>
          </a:p>
          <a:p>
            <a:pPr algn="l" eaLnBrk="1" hangingPunct="1"/>
            <a:endParaRPr lang="en-US" sz="2000" dirty="0"/>
          </a:p>
          <a:p>
            <a:pPr algn="l" eaLnBrk="1" hangingPunct="1"/>
            <a:r>
              <a:rPr lang="en-US" sz="2000" dirty="0"/>
              <a:t> </a:t>
            </a:r>
          </a:p>
          <a:p>
            <a:pPr algn="l" eaLnBrk="1" hangingPunct="1"/>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BRid 2n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8195" name="Rectangle 5"/>
          <p:cNvSpPr>
            <a:spLocks noChangeArrowheads="1"/>
          </p:cNvSpPr>
          <p:nvPr/>
        </p:nvSpPr>
        <p:spPr bwMode="auto">
          <a:xfrm>
            <a:off x="4800600" y="2209800"/>
            <a:ext cx="3810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endParaRPr lang="en-US" b="1">
              <a:solidFill>
                <a:srgbClr val="C50000"/>
              </a:solidFill>
            </a:endParaRPr>
          </a:p>
        </p:txBody>
      </p:sp>
      <p:sp>
        <p:nvSpPr>
          <p:cNvPr id="8196" name="Rectangle 6"/>
          <p:cNvSpPr>
            <a:spLocks noChangeArrowheads="1"/>
          </p:cNvSpPr>
          <p:nvPr/>
        </p:nvSpPr>
        <p:spPr bwMode="auto">
          <a:xfrm>
            <a:off x="3810000" y="2133600"/>
            <a:ext cx="4800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000" dirty="0"/>
          </a:p>
          <a:p>
            <a:pPr eaLnBrk="1" hangingPunct="1"/>
            <a:endParaRPr lang="en-US" sz="2000" dirty="0"/>
          </a:p>
          <a:p>
            <a:pPr eaLnBrk="1" hangingPunct="1"/>
            <a:endParaRPr lang="en-US" sz="2000" dirty="0"/>
          </a:p>
          <a:p>
            <a:pPr eaLnBrk="1" hangingPunct="1"/>
            <a:endParaRPr lang="en-US" sz="2000" dirty="0"/>
          </a:p>
          <a:p>
            <a:pPr eaLnBrk="1" hangingPunct="1"/>
            <a:r>
              <a:rPr lang="en-US" sz="2000" b="1" i="1" dirty="0">
                <a:solidFill>
                  <a:srgbClr val="E57125"/>
                </a:solidFill>
              </a:rPr>
              <a:t>8 </a:t>
            </a:r>
            <a:r>
              <a:rPr lang="en-US" sz="2000" b="1" i="1" dirty="0" smtClean="0">
                <a:solidFill>
                  <a:srgbClr val="E57125"/>
                </a:solidFill>
              </a:rPr>
              <a:t>Strategies For Becoming an Industry Rock Star</a:t>
            </a:r>
            <a:endParaRPr lang="en-US" sz="2000" b="1" i="1" dirty="0">
              <a:solidFill>
                <a:srgbClr val="E57125"/>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descr="BRid 3rd slid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9219" name="Rectangle 3"/>
          <p:cNvSpPr>
            <a:spLocks noChangeArrowheads="1"/>
          </p:cNvSpPr>
          <p:nvPr/>
        </p:nvSpPr>
        <p:spPr bwMode="auto">
          <a:xfrm>
            <a:off x="1066800" y="12192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tabLst>
                <a:tab pos="1365250" algn="l"/>
              </a:tabLst>
            </a:pPr>
            <a:r>
              <a:rPr lang="en-US" b="1" dirty="0">
                <a:solidFill>
                  <a:srgbClr val="E57125"/>
                </a:solidFill>
              </a:rPr>
              <a:t>Step 1</a:t>
            </a:r>
            <a:r>
              <a:rPr lang="en-US" b="1" dirty="0" smtClean="0">
                <a:solidFill>
                  <a:srgbClr val="E57125"/>
                </a:solidFill>
              </a:rPr>
              <a:t>:	Internal </a:t>
            </a:r>
            <a:r>
              <a:rPr lang="en-US" b="1" dirty="0">
                <a:solidFill>
                  <a:srgbClr val="E57125"/>
                </a:solidFill>
              </a:rPr>
              <a:t>Branding (Mindset)</a:t>
            </a:r>
          </a:p>
        </p:txBody>
      </p:sp>
      <p:sp>
        <p:nvSpPr>
          <p:cNvPr id="9220" name="Rectangle 4"/>
          <p:cNvSpPr>
            <a:spLocks noChangeArrowheads="1"/>
          </p:cNvSpPr>
          <p:nvPr/>
        </p:nvSpPr>
        <p:spPr bwMode="auto">
          <a:xfrm>
            <a:off x="1066800" y="2209800"/>
            <a:ext cx="7620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gn="l" eaLnBrk="1" hangingPunct="1">
              <a:buFont typeface="Arial"/>
              <a:buChar char="•"/>
            </a:pPr>
            <a:r>
              <a:rPr lang="en-US" sz="2000" dirty="0" smtClean="0"/>
              <a:t>How </a:t>
            </a:r>
            <a:r>
              <a:rPr lang="en-US" sz="2000" dirty="0"/>
              <a:t>do you currently view your b</a:t>
            </a:r>
            <a:r>
              <a:rPr lang="en-US" sz="2000" dirty="0" smtClean="0"/>
              <a:t>rand</a:t>
            </a:r>
            <a:r>
              <a:rPr lang="en-US" sz="2000" dirty="0"/>
              <a:t>?</a:t>
            </a:r>
          </a:p>
          <a:p>
            <a:pPr algn="l" eaLnBrk="1" hangingPunct="1"/>
            <a:endParaRPr lang="en-US" sz="2000" dirty="0"/>
          </a:p>
          <a:p>
            <a:pPr marL="227013" indent="-227013" algn="l" eaLnBrk="1" hangingPunct="1">
              <a:buFont typeface="Arial"/>
              <a:buChar char="•"/>
            </a:pPr>
            <a:r>
              <a:rPr lang="en-US" sz="2000" dirty="0" smtClean="0"/>
              <a:t>Learn </a:t>
            </a:r>
            <a:r>
              <a:rPr lang="en-US" sz="2000" dirty="0"/>
              <a:t>to operate with the end in mind?</a:t>
            </a:r>
          </a:p>
          <a:p>
            <a:pPr algn="l" eaLnBrk="1" hangingPunct="1"/>
            <a:endParaRPr lang="en-US" sz="2000" dirty="0"/>
          </a:p>
          <a:p>
            <a:pPr marL="227013" indent="-227013" algn="l" eaLnBrk="1" hangingPunct="1">
              <a:buFont typeface="Arial" charset="0"/>
              <a:buChar char="•"/>
            </a:pPr>
            <a:r>
              <a:rPr lang="en-US" sz="2000" dirty="0" smtClean="0"/>
              <a:t>Learn </a:t>
            </a:r>
            <a:r>
              <a:rPr lang="en-US" sz="2000" dirty="0"/>
              <a:t>to stretch your vision.</a:t>
            </a:r>
          </a:p>
          <a:p>
            <a:pPr algn="l" eaLnBrk="1" hangingPunct="1"/>
            <a:endParaRPr lang="en-US" sz="2000" dirty="0"/>
          </a:p>
          <a:p>
            <a:pPr marL="227013" indent="-227013" algn="l" eaLnBrk="1" hangingPunct="1">
              <a:buFont typeface="Arial" charset="0"/>
              <a:buChar char="•"/>
            </a:pPr>
            <a:r>
              <a:rPr lang="en-US" sz="2000" dirty="0" smtClean="0"/>
              <a:t>Get </a:t>
            </a:r>
            <a:r>
              <a:rPr lang="en-US" sz="2000" dirty="0"/>
              <a:t>clear on what is holding you back from where you want to </a:t>
            </a:r>
            <a:r>
              <a:rPr lang="en-US" sz="2000" dirty="0" smtClean="0"/>
              <a:t>be.</a:t>
            </a:r>
            <a:endParaRPr lang="en-US" sz="2000" dirty="0"/>
          </a:p>
          <a:p>
            <a:pPr algn="l" eaLnBrk="1" hangingPunct="1"/>
            <a:endParaRPr lang="en-US" sz="2000" dirty="0"/>
          </a:p>
          <a:p>
            <a:pPr marL="227013" indent="-227013" algn="l" eaLnBrk="1" hangingPunct="1">
              <a:buFont typeface="Arial" charset="0"/>
              <a:buChar char="•"/>
            </a:pPr>
            <a:r>
              <a:rPr lang="en-US" sz="2000" dirty="0" smtClean="0"/>
              <a:t>What </a:t>
            </a:r>
            <a:r>
              <a:rPr lang="en-US" sz="2000" dirty="0"/>
              <a:t>things are you tolerating in your business?</a:t>
            </a:r>
          </a:p>
          <a:p>
            <a:pPr algn="l" eaLnBrk="1" hangingPunct="1"/>
            <a:endParaRPr lang="en-US" sz="2000" dirty="0"/>
          </a:p>
          <a:p>
            <a:pPr algn="l" eaLnBrk="1" hangingPunct="1"/>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8218</TotalTime>
  <Words>1841</Words>
  <Application>Microsoft Office PowerPoint</Application>
  <PresentationFormat>On-screen Show (4:3)</PresentationFormat>
  <Paragraphs>280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Kathy Guido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Guido</dc:creator>
  <cp:lastModifiedBy>fpmember</cp:lastModifiedBy>
  <cp:revision>475</cp:revision>
  <dcterms:created xsi:type="dcterms:W3CDTF">2008-09-23T01:13:47Z</dcterms:created>
  <dcterms:modified xsi:type="dcterms:W3CDTF">2014-08-01T18:17:07Z</dcterms:modified>
</cp:coreProperties>
</file>